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isitpittsburgh.com/" TargetMode="External"/><Relationship Id="rId3" Type="http://schemas.openxmlformats.org/officeDocument/2006/relationships/hyperlink" Target="https://www.yelp.com/" TargetMode="External"/><Relationship Id="rId4" Type="http://schemas.openxmlformats.org/officeDocument/2006/relationships/hyperlink" Target="https://citizen.com/"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ffa8383664_1_7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200">
                <a:solidFill>
                  <a:srgbClr val="202124"/>
                </a:solidFill>
                <a:highlight>
                  <a:srgbClr val="FFFFFF"/>
                </a:highlight>
                <a:latin typeface="Roboto"/>
                <a:ea typeface="Roboto"/>
                <a:cs typeface="Roboto"/>
                <a:sym typeface="Roboto"/>
              </a:rPr>
              <a:t>Slide 1: Introduction </a:t>
            </a:r>
            <a:r>
              <a:rPr b="1" lang="en" sz="1200">
                <a:solidFill>
                  <a:srgbClr val="FF0000"/>
                </a:solidFill>
                <a:highlight>
                  <a:srgbClr val="FFFFFF"/>
                </a:highlight>
                <a:latin typeface="Roboto"/>
                <a:ea typeface="Roboto"/>
                <a:cs typeface="Roboto"/>
                <a:sym typeface="Roboto"/>
              </a:rPr>
              <a:t>(Ariana)</a:t>
            </a:r>
            <a:endParaRPr b="1" sz="1200">
              <a:solidFill>
                <a:srgbClr val="FF0000"/>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i="1" lang="en" sz="1200">
                <a:solidFill>
                  <a:srgbClr val="202124"/>
                </a:solidFill>
                <a:highlight>
                  <a:srgbClr val="FFFFFF"/>
                </a:highlight>
                <a:latin typeface="Roboto"/>
                <a:ea typeface="Roboto"/>
                <a:cs typeface="Roboto"/>
                <a:sym typeface="Roboto"/>
              </a:rPr>
              <a:t>"Welcome to KnewB, where we provide a thriving guide to Pittsburgh life. Whether you're navigating your first year in the city or seeking out the best places to explore, KnewB is your go-to tool to help you not just survive, but thrive.” </a:t>
            </a:r>
            <a:r>
              <a:rPr b="1" lang="en" sz="1200">
                <a:solidFill>
                  <a:srgbClr val="0000FF"/>
                </a:solidFill>
                <a:highlight>
                  <a:srgbClr val="FFFFFF"/>
                </a:highlight>
                <a:latin typeface="Roboto"/>
                <a:ea typeface="Roboto"/>
                <a:cs typeface="Roboto"/>
                <a:sym typeface="Roboto"/>
              </a:rPr>
              <a:t>[NEXT SLIDE]</a:t>
            </a:r>
            <a:endParaRPr sz="1200">
              <a:solidFill>
                <a:srgbClr val="202124"/>
              </a:solidFill>
              <a:highlight>
                <a:srgbClr val="FFFFFF"/>
              </a:highlight>
              <a:latin typeface="Roboto"/>
              <a:ea typeface="Roboto"/>
              <a:cs typeface="Roboto"/>
              <a:sym typeface="Roboto"/>
            </a:endParaRPr>
          </a:p>
          <a:p>
            <a:pPr indent="0" lvl="0" marL="0" rtl="0" algn="l">
              <a:lnSpc>
                <a:spcPct val="117999"/>
              </a:lnSpc>
              <a:spcBef>
                <a:spcPts val="1200"/>
              </a:spcBef>
              <a:spcAft>
                <a:spcPts val="0"/>
              </a:spcAft>
              <a:buSzPts val="1400"/>
              <a:buNone/>
            </a:pPr>
            <a:r>
              <a:t/>
            </a:r>
            <a:endParaRPr/>
          </a:p>
        </p:txBody>
      </p:sp>
      <p:sp>
        <p:nvSpPr>
          <p:cNvPr id="57" name="Google Shape;57;g2ffa8383664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09415d6d1c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09415d6d1c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rgbClr val="202124"/>
                </a:solidFill>
                <a:highlight>
                  <a:srgbClr val="FFFFFF"/>
                </a:highlight>
                <a:latin typeface="Roboto"/>
                <a:ea typeface="Roboto"/>
                <a:cs typeface="Roboto"/>
                <a:sym typeface="Roboto"/>
              </a:rPr>
              <a:t>Slide 10: Competition </a:t>
            </a:r>
            <a:r>
              <a:rPr b="1" lang="en" sz="1200">
                <a:solidFill>
                  <a:srgbClr val="FF0000"/>
                </a:solidFill>
                <a:highlight>
                  <a:srgbClr val="FFFFFF"/>
                </a:highlight>
                <a:latin typeface="Roboto"/>
                <a:ea typeface="Roboto"/>
                <a:cs typeface="Roboto"/>
                <a:sym typeface="Roboto"/>
              </a:rPr>
              <a:t>(XiaoYang)</a:t>
            </a:r>
            <a:endParaRPr b="1"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“Why KnewB?” Unlike other companies we hit </a:t>
            </a:r>
            <a:r>
              <a:rPr b="1" lang="en" sz="1200">
                <a:solidFill>
                  <a:srgbClr val="0000FF"/>
                </a:solidFill>
                <a:highlight>
                  <a:srgbClr val="FFFFFF"/>
                </a:highlight>
                <a:latin typeface="Roboto"/>
                <a:ea typeface="Roboto"/>
                <a:cs typeface="Roboto"/>
                <a:sym typeface="Roboto"/>
              </a:rPr>
              <a:t>[TRANSITION]</a:t>
            </a:r>
            <a:r>
              <a:rPr lang="en" sz="1200">
                <a:solidFill>
                  <a:srgbClr val="202124"/>
                </a:solidFill>
                <a:highlight>
                  <a:srgbClr val="FFFFFF"/>
                </a:highlight>
                <a:latin typeface="Roboto"/>
                <a:ea typeface="Roboto"/>
                <a:cs typeface="Roboto"/>
                <a:sym typeface="Roboto"/>
              </a:rPr>
              <a:t> the target every time. Our unique </a:t>
            </a:r>
            <a:r>
              <a:rPr b="1" lang="en" sz="1200">
                <a:solidFill>
                  <a:srgbClr val="0000FF"/>
                </a:solidFill>
                <a:highlight>
                  <a:srgbClr val="FFFFFF"/>
                </a:highlight>
                <a:latin typeface="Roboto"/>
                <a:ea typeface="Roboto"/>
                <a:cs typeface="Roboto"/>
                <a:sym typeface="Roboto"/>
              </a:rPr>
              <a:t>[TRANSITION] </a:t>
            </a:r>
            <a:r>
              <a:rPr lang="en" sz="1200">
                <a:solidFill>
                  <a:srgbClr val="202124"/>
                </a:solidFill>
                <a:highlight>
                  <a:srgbClr val="FFFFFF"/>
                </a:highlight>
                <a:latin typeface="Roboto"/>
                <a:ea typeface="Roboto"/>
                <a:cs typeface="Roboto"/>
                <a:sym typeface="Roboto"/>
              </a:rPr>
              <a:t>connection to the students of our pilot program </a:t>
            </a:r>
            <a:r>
              <a:rPr b="1" lang="en" sz="1200">
                <a:solidFill>
                  <a:srgbClr val="0000FF"/>
                </a:solidFill>
                <a:highlight>
                  <a:srgbClr val="FFFFFF"/>
                </a:highlight>
                <a:latin typeface="Roboto"/>
                <a:ea typeface="Roboto"/>
                <a:cs typeface="Roboto"/>
                <a:sym typeface="Roboto"/>
              </a:rPr>
              <a:t>[TRANSITION]</a:t>
            </a:r>
            <a:r>
              <a:rPr lang="en" sz="1200">
                <a:solidFill>
                  <a:srgbClr val="202124"/>
                </a:solidFill>
                <a:highlight>
                  <a:srgbClr val="FFFFFF"/>
                </a:highlight>
                <a:latin typeface="Roboto"/>
                <a:ea typeface="Roboto"/>
                <a:cs typeface="Roboto"/>
                <a:sym typeface="Roboto"/>
              </a:rPr>
              <a:t> at Carnegie Mellon provides us the perfect launching point from which to grow our success. </a:t>
            </a:r>
            <a:r>
              <a:rPr b="1" lang="en" sz="1200">
                <a:solidFill>
                  <a:srgbClr val="0000FF"/>
                </a:solidFill>
                <a:highlight>
                  <a:srgbClr val="FFFFFF"/>
                </a:highlight>
                <a:latin typeface="Roboto"/>
                <a:ea typeface="Roboto"/>
                <a:cs typeface="Roboto"/>
                <a:sym typeface="Roboto"/>
              </a:rPr>
              <a:t>[TRANSITION] </a:t>
            </a:r>
            <a:r>
              <a:rPr lang="en" sz="1200">
                <a:solidFill>
                  <a:srgbClr val="202124"/>
                </a:solidFill>
                <a:highlight>
                  <a:srgbClr val="FFFFFF"/>
                </a:highlight>
                <a:latin typeface="Roboto"/>
                <a:ea typeface="Roboto"/>
                <a:cs typeface="Roboto"/>
                <a:sym typeface="Roboto"/>
              </a:rPr>
              <a:t>We take a wholistic approach to the newcomer problem by combining dining, safety, and entertainment into one seamless experience tailored to students. Beyond that w</a:t>
            </a:r>
            <a:r>
              <a:rPr lang="en" sz="1200">
                <a:solidFill>
                  <a:schemeClr val="dk1"/>
                </a:solidFill>
                <a:highlight>
                  <a:srgbClr val="FFFFFF"/>
                </a:highlight>
                <a:latin typeface="Roboto"/>
                <a:ea typeface="Roboto"/>
                <a:cs typeface="Roboto"/>
                <a:sym typeface="Roboto"/>
              </a:rPr>
              <a:t>e provide real-time safety alerts, unlike our competitors, and our deep local exp</a:t>
            </a:r>
            <a:r>
              <a:rPr lang="en" sz="1200">
                <a:solidFill>
                  <a:srgbClr val="202124"/>
                </a:solidFill>
                <a:highlight>
                  <a:srgbClr val="FFFFFF"/>
                </a:highlight>
                <a:latin typeface="Roboto"/>
                <a:ea typeface="Roboto"/>
                <a:cs typeface="Roboto"/>
                <a:sym typeface="Roboto"/>
              </a:rPr>
              <a:t>ertise sets us apart. With KnewB, you’ll stay safe, eat well, and have fun."</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1" lang="en" sz="1200">
                <a:solidFill>
                  <a:srgbClr val="0000FF"/>
                </a:solidFill>
                <a:highlight>
                  <a:srgbClr val="FFFFFF"/>
                </a:highlight>
                <a:latin typeface="Roboto"/>
                <a:ea typeface="Roboto"/>
                <a:cs typeface="Roboto"/>
                <a:sym typeface="Roboto"/>
              </a:rPr>
              <a:t>[NEXT SLIDE] </a:t>
            </a:r>
            <a:endParaRPr b="1" sz="1600">
              <a:solidFill>
                <a:srgbClr val="222222"/>
              </a:solidFill>
            </a:endParaRPr>
          </a:p>
          <a:p>
            <a:pPr indent="0" lvl="0" marL="0" rtl="0" algn="l">
              <a:spcBef>
                <a:spcPts val="1200"/>
              </a:spcBef>
              <a:spcAft>
                <a:spcPts val="0"/>
              </a:spcAft>
              <a:buNone/>
            </a:pPr>
            <a:r>
              <a:t/>
            </a:r>
            <a:endParaRPr b="1" sz="1600">
              <a:solidFill>
                <a:srgbClr val="222222"/>
              </a:solidFill>
            </a:endParaRPr>
          </a:p>
          <a:p>
            <a:pPr indent="0" lvl="0" marL="0" rtl="0" algn="l">
              <a:spcBef>
                <a:spcPts val="0"/>
              </a:spcBef>
              <a:spcAft>
                <a:spcPts val="0"/>
              </a:spcAft>
              <a:buNone/>
            </a:pPr>
            <a:r>
              <a:t/>
            </a:r>
            <a:endParaRPr b="1" sz="1600">
              <a:solidFill>
                <a:srgbClr val="222222"/>
              </a:solidFill>
            </a:endParaRPr>
          </a:p>
          <a:p>
            <a:pPr indent="0" lvl="0" marL="0" rtl="0" algn="l">
              <a:spcBef>
                <a:spcPts val="0"/>
              </a:spcBef>
              <a:spcAft>
                <a:spcPts val="0"/>
              </a:spcAft>
              <a:buNone/>
            </a:pPr>
            <a:r>
              <a:t/>
            </a:r>
            <a:endParaRPr b="1" sz="1600">
              <a:solidFill>
                <a:srgbClr val="222222"/>
              </a:solidFill>
            </a:endParaRPr>
          </a:p>
          <a:p>
            <a:pPr indent="0" lvl="0" marL="0" rtl="0" algn="l">
              <a:spcBef>
                <a:spcPts val="0"/>
              </a:spcBef>
              <a:spcAft>
                <a:spcPts val="0"/>
              </a:spcAft>
              <a:buNone/>
            </a:pPr>
            <a:r>
              <a:t/>
            </a:r>
            <a:endParaRPr b="1" sz="1600">
              <a:solidFill>
                <a:srgbClr val="222222"/>
              </a:solidFill>
            </a:endParaRPr>
          </a:p>
          <a:p>
            <a:pPr indent="0" lvl="0" marL="0" rtl="0" algn="l">
              <a:spcBef>
                <a:spcPts val="0"/>
              </a:spcBef>
              <a:spcAft>
                <a:spcPts val="0"/>
              </a:spcAft>
              <a:buNone/>
            </a:pPr>
            <a:r>
              <a:rPr b="1" lang="en" sz="1600">
                <a:solidFill>
                  <a:srgbClr val="222222"/>
                </a:solidFill>
              </a:rPr>
              <a:t>OLD SLIDE CONTENT</a:t>
            </a:r>
            <a:endParaRPr b="1" sz="1600">
              <a:solidFill>
                <a:srgbClr val="222222"/>
              </a:solidFill>
            </a:endParaRPr>
          </a:p>
          <a:p>
            <a:pPr indent="-241300" lvl="0" marL="292100" rtl="0" algn="l">
              <a:spcBef>
                <a:spcPts val="0"/>
              </a:spcBef>
              <a:spcAft>
                <a:spcPts val="0"/>
              </a:spcAft>
              <a:buClr>
                <a:srgbClr val="34A5DA"/>
              </a:buClr>
              <a:buSzPts val="1600"/>
              <a:buFont typeface="Arial"/>
              <a:buChar char="▸"/>
            </a:pPr>
            <a:r>
              <a:rPr b="1" lang="en" sz="1600">
                <a:solidFill>
                  <a:srgbClr val="222222"/>
                </a:solidFill>
              </a:rPr>
              <a:t>How is </a:t>
            </a:r>
            <a:r>
              <a:rPr b="1" lang="en" sz="1400">
                <a:solidFill>
                  <a:srgbClr val="222222"/>
                </a:solidFill>
              </a:rPr>
              <a:t>KnewB</a:t>
            </a:r>
            <a:r>
              <a:rPr b="1" lang="en" sz="1600">
                <a:solidFill>
                  <a:srgbClr val="222222"/>
                </a:solidFill>
              </a:rPr>
              <a:t> differentiated?</a:t>
            </a:r>
            <a:endParaRPr b="1" sz="1600">
              <a:solidFill>
                <a:srgbClr val="222222"/>
              </a:solidFill>
            </a:endParaRPr>
          </a:p>
          <a:p>
            <a:pPr indent="-241300" lvl="1" marL="584200" rtl="0" algn="l">
              <a:spcBef>
                <a:spcPts val="0"/>
              </a:spcBef>
              <a:spcAft>
                <a:spcPts val="0"/>
              </a:spcAft>
              <a:buClr>
                <a:srgbClr val="34A5DA"/>
              </a:buClr>
              <a:buSzPts val="1600"/>
              <a:buFont typeface="Avenir"/>
              <a:buChar char="▸"/>
            </a:pPr>
            <a:r>
              <a:rPr lang="en" sz="1600" u="sng">
                <a:solidFill>
                  <a:srgbClr val="222222"/>
                </a:solidFill>
              </a:rPr>
              <a:t>All-in-One Platform:</a:t>
            </a:r>
            <a:r>
              <a:rPr lang="en" sz="1600">
                <a:solidFill>
                  <a:srgbClr val="222222"/>
                </a:solidFill>
              </a:rPr>
              <a:t> Combines food, events, and safety data, offering a comprehensive local experience.</a:t>
            </a:r>
            <a:endParaRPr sz="1600">
              <a:solidFill>
                <a:srgbClr val="222222"/>
              </a:solidFill>
            </a:endParaRPr>
          </a:p>
          <a:p>
            <a:pPr indent="-241300" lvl="1" marL="584200" rtl="0" algn="l">
              <a:spcBef>
                <a:spcPts val="0"/>
              </a:spcBef>
              <a:spcAft>
                <a:spcPts val="0"/>
              </a:spcAft>
              <a:buClr>
                <a:srgbClr val="34A5DA"/>
              </a:buClr>
              <a:buSzPts val="1600"/>
              <a:buFont typeface="Avenir"/>
              <a:buChar char="▸"/>
            </a:pPr>
            <a:r>
              <a:rPr lang="en" sz="1600" u="sng">
                <a:solidFill>
                  <a:srgbClr val="222222"/>
                </a:solidFill>
              </a:rPr>
              <a:t>Targeted to CMU Students &amp; Faculty:</a:t>
            </a:r>
            <a:r>
              <a:rPr lang="en" sz="1600">
                <a:solidFill>
                  <a:srgbClr val="222222"/>
                </a:solidFill>
              </a:rPr>
              <a:t> We understand student needs better, focusing on budget-friendly options and campus safety.</a:t>
            </a:r>
            <a:endParaRPr sz="1600">
              <a:solidFill>
                <a:srgbClr val="222222"/>
              </a:solidFill>
            </a:endParaRPr>
          </a:p>
          <a:p>
            <a:pPr indent="-241300" lvl="1" marL="584200" rtl="0" algn="l">
              <a:spcBef>
                <a:spcPts val="0"/>
              </a:spcBef>
              <a:spcAft>
                <a:spcPts val="0"/>
              </a:spcAft>
              <a:buClr>
                <a:srgbClr val="34A5DA"/>
              </a:buClr>
              <a:buSzPts val="1600"/>
              <a:buFont typeface="Avenir"/>
              <a:buChar char="▸"/>
            </a:pPr>
            <a:r>
              <a:rPr lang="en" sz="1600" u="sng">
                <a:solidFill>
                  <a:srgbClr val="222222"/>
                </a:solidFill>
              </a:rPr>
              <a:t>Real-Time Safety Alerts: </a:t>
            </a:r>
            <a:r>
              <a:rPr lang="en" sz="1600">
                <a:solidFill>
                  <a:srgbClr val="222222"/>
                </a:solidFill>
              </a:rPr>
              <a:t>Provides live safety updates alongside food and event suggestions.</a:t>
            </a:r>
            <a:endParaRPr sz="1600">
              <a:solidFill>
                <a:srgbClr val="222222"/>
              </a:solidFill>
            </a:endParaRPr>
          </a:p>
          <a:p>
            <a:pPr indent="-241300" lvl="1" marL="584200" rtl="0" algn="l">
              <a:spcBef>
                <a:spcPts val="0"/>
              </a:spcBef>
              <a:spcAft>
                <a:spcPts val="0"/>
              </a:spcAft>
              <a:buClr>
                <a:srgbClr val="34A5DA"/>
              </a:buClr>
              <a:buSzPts val="1600"/>
              <a:buFont typeface="Avenir"/>
              <a:buChar char="▸"/>
            </a:pPr>
            <a:r>
              <a:rPr lang="en" sz="1600" u="sng">
                <a:solidFill>
                  <a:srgbClr val="222222"/>
                </a:solidFill>
              </a:rPr>
              <a:t>Local Expertise:</a:t>
            </a:r>
            <a:r>
              <a:rPr lang="en" sz="1600">
                <a:solidFill>
                  <a:srgbClr val="222222"/>
                </a:solidFill>
              </a:rPr>
              <a:t> Strong connections with the extensive Pittsburgh university community give us a unique edge and insight into the student population wants and needs.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ffa8383664_1_12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200">
                <a:solidFill>
                  <a:srgbClr val="202124"/>
                </a:solidFill>
                <a:highlight>
                  <a:srgbClr val="FFFFFF"/>
                </a:highlight>
                <a:latin typeface="Roboto"/>
                <a:ea typeface="Roboto"/>
                <a:cs typeface="Roboto"/>
                <a:sym typeface="Roboto"/>
              </a:rPr>
              <a:t>Slide 11: What’s Next </a:t>
            </a:r>
            <a:r>
              <a:rPr b="1" lang="en" sz="1200">
                <a:solidFill>
                  <a:srgbClr val="FF0000"/>
                </a:solidFill>
                <a:highlight>
                  <a:srgbClr val="FFFFFF"/>
                </a:highlight>
                <a:latin typeface="Roboto"/>
                <a:ea typeface="Roboto"/>
                <a:cs typeface="Roboto"/>
                <a:sym typeface="Roboto"/>
              </a:rPr>
              <a:t>(Ariana)</a:t>
            </a:r>
            <a:endParaRPr b="1"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"At KnewB, we’re just getting started, and our next steps are all about strategic growth:</a:t>
            </a:r>
            <a:endParaRPr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1200"/>
              </a:spcBef>
              <a:spcAft>
                <a:spcPts val="0"/>
              </a:spcAft>
              <a:buClr>
                <a:srgbClr val="202124"/>
              </a:buClr>
              <a:buSzPts val="1200"/>
              <a:buFont typeface="Roboto"/>
              <a:buChar char="●"/>
            </a:pPr>
            <a:r>
              <a:rPr lang="en" sz="1200">
                <a:solidFill>
                  <a:srgbClr val="202124"/>
                </a:solidFill>
                <a:highlight>
                  <a:srgbClr val="FFFFFF"/>
                </a:highlight>
                <a:latin typeface="Roboto"/>
                <a:ea typeface="Roboto"/>
                <a:cs typeface="Roboto"/>
                <a:sym typeface="Roboto"/>
              </a:rPr>
              <a:t> </a:t>
            </a:r>
            <a:r>
              <a:rPr b="1" lang="en" sz="1200">
                <a:solidFill>
                  <a:srgbClr val="0000FF"/>
                </a:solidFill>
                <a:highlight>
                  <a:srgbClr val="FFFFFF"/>
                </a:highlight>
                <a:latin typeface="Roboto"/>
                <a:ea typeface="Roboto"/>
                <a:cs typeface="Roboto"/>
                <a:sym typeface="Roboto"/>
              </a:rPr>
              <a:t>[TRANSITION]</a:t>
            </a:r>
            <a:r>
              <a:rPr b="1" lang="en" sz="1200">
                <a:solidFill>
                  <a:srgbClr val="0000FF"/>
                </a:solidFill>
                <a:highlight>
                  <a:srgbClr val="FFFFFF"/>
                </a:highlight>
                <a:latin typeface="Roboto"/>
                <a:ea typeface="Roboto"/>
                <a:cs typeface="Roboto"/>
                <a:sym typeface="Roboto"/>
              </a:rPr>
              <a:t> </a:t>
            </a:r>
            <a:r>
              <a:rPr lang="en" sz="1200">
                <a:solidFill>
                  <a:srgbClr val="202124"/>
                </a:solidFill>
                <a:highlight>
                  <a:srgbClr val="FFFFFF"/>
                </a:highlight>
                <a:latin typeface="Roboto"/>
                <a:ea typeface="Roboto"/>
                <a:cs typeface="Roboto"/>
                <a:sym typeface="Roboto"/>
              </a:rPr>
              <a:t>We’ll be hosting tailored events for new students at CMU and the University of Pittsburgh to drive early adoption and build awareness. These engagements will be our key to onboarding users right from the start of their Pittsburgh journey.</a:t>
            </a:r>
            <a:endParaRPr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lang="en" sz="1200">
                <a:solidFill>
                  <a:srgbClr val="202124"/>
                </a:solidFill>
                <a:highlight>
                  <a:srgbClr val="FFFFFF"/>
                </a:highlight>
                <a:latin typeface="Roboto"/>
                <a:ea typeface="Roboto"/>
                <a:cs typeface="Roboto"/>
                <a:sym typeface="Roboto"/>
              </a:rPr>
              <a:t> </a:t>
            </a:r>
            <a:r>
              <a:rPr b="1" lang="en" sz="1200">
                <a:solidFill>
                  <a:srgbClr val="0000FF"/>
                </a:solidFill>
                <a:highlight>
                  <a:srgbClr val="FFFFFF"/>
                </a:highlight>
                <a:latin typeface="Roboto"/>
                <a:ea typeface="Roboto"/>
                <a:cs typeface="Roboto"/>
                <a:sym typeface="Roboto"/>
              </a:rPr>
              <a:t>[TRANSITION]</a:t>
            </a:r>
            <a:r>
              <a:rPr b="1" lang="en" sz="1200">
                <a:solidFill>
                  <a:srgbClr val="0000FF"/>
                </a:solidFill>
                <a:highlight>
                  <a:srgbClr val="FFFFFF"/>
                </a:highlight>
                <a:latin typeface="Roboto"/>
                <a:ea typeface="Roboto"/>
                <a:cs typeface="Roboto"/>
                <a:sym typeface="Roboto"/>
              </a:rPr>
              <a:t> </a:t>
            </a:r>
            <a:r>
              <a:rPr lang="en" sz="1200">
                <a:solidFill>
                  <a:srgbClr val="202124"/>
                </a:solidFill>
                <a:highlight>
                  <a:srgbClr val="FFFFFF"/>
                </a:highlight>
                <a:latin typeface="Roboto"/>
                <a:ea typeface="Roboto"/>
                <a:cs typeface="Roboto"/>
                <a:sym typeface="Roboto"/>
              </a:rPr>
              <a:t>We’re collaborating with local businesses to offer exclusive deals and opportunities to our users, creating mutual value while driving platform activity.</a:t>
            </a:r>
            <a:endParaRPr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lang="en" sz="1200">
                <a:solidFill>
                  <a:srgbClr val="202124"/>
                </a:solidFill>
                <a:highlight>
                  <a:srgbClr val="FFFFFF"/>
                </a:highlight>
                <a:latin typeface="Roboto"/>
                <a:ea typeface="Roboto"/>
                <a:cs typeface="Roboto"/>
                <a:sym typeface="Roboto"/>
              </a:rPr>
              <a:t> </a:t>
            </a:r>
            <a:r>
              <a:rPr b="1" lang="en" sz="1200">
                <a:solidFill>
                  <a:srgbClr val="0000FF"/>
                </a:solidFill>
                <a:highlight>
                  <a:srgbClr val="FFFFFF"/>
                </a:highlight>
                <a:latin typeface="Roboto"/>
                <a:ea typeface="Roboto"/>
                <a:cs typeface="Roboto"/>
                <a:sym typeface="Roboto"/>
              </a:rPr>
              <a:t>[TRANSITION]</a:t>
            </a:r>
            <a:r>
              <a:rPr b="1" lang="en" sz="1200">
                <a:solidFill>
                  <a:srgbClr val="0000FF"/>
                </a:solidFill>
                <a:highlight>
                  <a:srgbClr val="FFFFFF"/>
                </a:highlight>
                <a:latin typeface="Roboto"/>
                <a:ea typeface="Roboto"/>
                <a:cs typeface="Roboto"/>
                <a:sym typeface="Roboto"/>
              </a:rPr>
              <a:t> </a:t>
            </a:r>
            <a:r>
              <a:rPr b="1" lang="en" sz="1200">
                <a:solidFill>
                  <a:srgbClr val="202124"/>
                </a:solidFill>
                <a:highlight>
                  <a:srgbClr val="FFFFFF"/>
                </a:highlight>
                <a:latin typeface="Roboto"/>
                <a:ea typeface="Roboto"/>
                <a:cs typeface="Roboto"/>
                <a:sym typeface="Roboto"/>
              </a:rPr>
              <a:t>University and Government Partnerships</a:t>
            </a:r>
            <a:r>
              <a:rPr lang="en" sz="1200">
                <a:solidFill>
                  <a:srgbClr val="202124"/>
                </a:solidFill>
                <a:highlight>
                  <a:srgbClr val="FFFFFF"/>
                </a:highlight>
                <a:latin typeface="Roboto"/>
                <a:ea typeface="Roboto"/>
                <a:cs typeface="Roboto"/>
                <a:sym typeface="Roboto"/>
              </a:rPr>
              <a:t>: Finally, we are forging partnerships with the PCHE universities and local government agencies where the objective is that they allow us to integrate KnewB into larger student and resident onboarding programs, expanding our reach and establishing us as a trusted resource for Pittsburgh newbies.</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 </a:t>
            </a:r>
            <a:r>
              <a:rPr b="1" lang="en" sz="1200">
                <a:solidFill>
                  <a:srgbClr val="0000FF"/>
                </a:solidFill>
                <a:highlight>
                  <a:srgbClr val="FFFFFF"/>
                </a:highlight>
                <a:latin typeface="Roboto"/>
                <a:ea typeface="Roboto"/>
                <a:cs typeface="Roboto"/>
                <a:sym typeface="Roboto"/>
              </a:rPr>
              <a:t>[TRANSITION]</a:t>
            </a:r>
            <a:r>
              <a:rPr lang="en" sz="1200">
                <a:solidFill>
                  <a:srgbClr val="202124"/>
                </a:solidFill>
                <a:highlight>
                  <a:srgbClr val="FFFFFF"/>
                </a:highlight>
                <a:latin typeface="Roboto"/>
                <a:ea typeface="Roboto"/>
                <a:cs typeface="Roboto"/>
                <a:sym typeface="Roboto"/>
              </a:rPr>
              <a:t>Our goal is to onboard </a:t>
            </a:r>
            <a:r>
              <a:rPr b="1" lang="en" sz="1200">
                <a:solidFill>
                  <a:srgbClr val="202124"/>
                </a:solidFill>
                <a:highlight>
                  <a:srgbClr val="FFFFFF"/>
                </a:highlight>
                <a:latin typeface="Roboto"/>
                <a:ea typeface="Roboto"/>
                <a:cs typeface="Roboto"/>
                <a:sym typeface="Roboto"/>
              </a:rPr>
              <a:t>1,000 new users in the first year</a:t>
            </a:r>
            <a:r>
              <a:rPr lang="en" sz="1200">
                <a:solidFill>
                  <a:srgbClr val="202124"/>
                </a:solidFill>
                <a:highlight>
                  <a:srgbClr val="FFFFFF"/>
                </a:highlight>
                <a:latin typeface="Roboto"/>
                <a:ea typeface="Roboto"/>
                <a:cs typeface="Roboto"/>
                <a:sym typeface="Roboto"/>
              </a:rPr>
              <a:t>, scale to </a:t>
            </a:r>
            <a:r>
              <a:rPr b="1" lang="en" sz="1200">
                <a:solidFill>
                  <a:srgbClr val="202124"/>
                </a:solidFill>
                <a:highlight>
                  <a:srgbClr val="FFFFFF"/>
                </a:highlight>
                <a:latin typeface="Roboto"/>
                <a:ea typeface="Roboto"/>
                <a:cs typeface="Roboto"/>
                <a:sym typeface="Roboto"/>
              </a:rPr>
              <a:t>10,000 users by year three</a:t>
            </a:r>
            <a:r>
              <a:rPr lang="en" sz="1200">
                <a:solidFill>
                  <a:srgbClr val="202124"/>
                </a:solidFill>
                <a:highlight>
                  <a:srgbClr val="FFFFFF"/>
                </a:highlight>
                <a:latin typeface="Roboto"/>
                <a:ea typeface="Roboto"/>
                <a:cs typeface="Roboto"/>
                <a:sym typeface="Roboto"/>
              </a:rPr>
              <a:t>, and hit </a:t>
            </a:r>
            <a:r>
              <a:rPr b="1" lang="en" sz="1200">
                <a:solidFill>
                  <a:srgbClr val="202124"/>
                </a:solidFill>
                <a:highlight>
                  <a:srgbClr val="FFFFFF"/>
                </a:highlight>
                <a:latin typeface="Roboto"/>
                <a:ea typeface="Roboto"/>
                <a:cs typeface="Roboto"/>
                <a:sym typeface="Roboto"/>
              </a:rPr>
              <a:t>20,000 users by year five</a:t>
            </a:r>
            <a:r>
              <a:rPr lang="en" sz="1200">
                <a:solidFill>
                  <a:srgbClr val="202124"/>
                </a:solidFill>
                <a:highlight>
                  <a:srgbClr val="FFFFFF"/>
                </a:highlight>
                <a:latin typeface="Roboto"/>
                <a:ea typeface="Roboto"/>
                <a:cs typeface="Roboto"/>
                <a:sym typeface="Roboto"/>
              </a:rPr>
              <a:t>. With this user growth, we’re projecting </a:t>
            </a:r>
            <a:r>
              <a:rPr b="1" lang="en" sz="1200">
                <a:solidFill>
                  <a:srgbClr val="202124"/>
                </a:solidFill>
                <a:highlight>
                  <a:srgbClr val="FFFFFF"/>
                </a:highlight>
                <a:latin typeface="Roboto"/>
                <a:ea typeface="Roboto"/>
                <a:cs typeface="Roboto"/>
                <a:sym typeface="Roboto"/>
              </a:rPr>
              <a:t>$100,000 in revenue</a:t>
            </a:r>
            <a:r>
              <a:rPr lang="en" sz="1200">
                <a:solidFill>
                  <a:srgbClr val="202124"/>
                </a:solidFill>
                <a:highlight>
                  <a:srgbClr val="FFFFFF"/>
                </a:highlight>
                <a:latin typeface="Roboto"/>
                <a:ea typeface="Roboto"/>
                <a:cs typeface="Roboto"/>
                <a:sym typeface="Roboto"/>
              </a:rPr>
              <a:t> by year three, and </a:t>
            </a:r>
            <a:r>
              <a:rPr b="1" lang="en" sz="1200">
                <a:solidFill>
                  <a:srgbClr val="202124"/>
                </a:solidFill>
                <a:highlight>
                  <a:srgbClr val="FFFFFF"/>
                </a:highlight>
                <a:latin typeface="Roboto"/>
                <a:ea typeface="Roboto"/>
                <a:cs typeface="Roboto"/>
                <a:sym typeface="Roboto"/>
              </a:rPr>
              <a:t>$300,000</a:t>
            </a:r>
            <a:r>
              <a:rPr lang="en" sz="1200">
                <a:solidFill>
                  <a:srgbClr val="202124"/>
                </a:solidFill>
                <a:highlight>
                  <a:srgbClr val="FFFFFF"/>
                </a:highlight>
                <a:latin typeface="Roboto"/>
                <a:ea typeface="Roboto"/>
                <a:cs typeface="Roboto"/>
                <a:sym typeface="Roboto"/>
              </a:rPr>
              <a:t> by year five, with additional streams from premium features and expanded partnerships. </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02124"/>
                </a:solidFill>
                <a:highlight>
                  <a:srgbClr val="FFFFFF"/>
                </a:highlight>
                <a:latin typeface="Roboto"/>
                <a:ea typeface="Roboto"/>
                <a:cs typeface="Roboto"/>
                <a:sym typeface="Roboto"/>
              </a:rPr>
              <a:t>With your investment, you can expect a potential profit margin of </a:t>
            </a:r>
            <a:r>
              <a:rPr b="1" lang="en" sz="1200">
                <a:solidFill>
                  <a:srgbClr val="202124"/>
                </a:solidFill>
                <a:highlight>
                  <a:srgbClr val="FFFFFF"/>
                </a:highlight>
                <a:latin typeface="Roboto"/>
                <a:ea typeface="Roboto"/>
                <a:cs typeface="Roboto"/>
                <a:sym typeface="Roboto"/>
              </a:rPr>
              <a:t>20-30%</a:t>
            </a:r>
            <a:r>
              <a:rPr lang="en" sz="1200">
                <a:solidFill>
                  <a:srgbClr val="202124"/>
                </a:solidFill>
                <a:highlight>
                  <a:srgbClr val="FFFFFF"/>
                </a:highlight>
                <a:latin typeface="Roboto"/>
                <a:ea typeface="Roboto"/>
                <a:cs typeface="Roboto"/>
                <a:sym typeface="Roboto"/>
              </a:rPr>
              <a:t> by year three, growing to </a:t>
            </a:r>
            <a:r>
              <a:rPr b="1" lang="en" sz="1200">
                <a:solidFill>
                  <a:srgbClr val="202124"/>
                </a:solidFill>
                <a:highlight>
                  <a:srgbClr val="FFFFFF"/>
                </a:highlight>
                <a:latin typeface="Roboto"/>
                <a:ea typeface="Roboto"/>
                <a:cs typeface="Roboto"/>
                <a:sym typeface="Roboto"/>
              </a:rPr>
              <a:t>35-40%</a:t>
            </a:r>
            <a:r>
              <a:rPr lang="en" sz="1200">
                <a:solidFill>
                  <a:srgbClr val="202124"/>
                </a:solidFill>
                <a:highlight>
                  <a:srgbClr val="FFFFFF"/>
                </a:highlight>
                <a:latin typeface="Roboto"/>
                <a:ea typeface="Roboto"/>
                <a:cs typeface="Roboto"/>
                <a:sym typeface="Roboto"/>
              </a:rPr>
              <a:t> by year five as our platform scales and our monetization strategies mature. We invite you to be part of this exciting journey, as KnewB becomes the essential tool for Pittsburgh’s newest residents."</a:t>
            </a:r>
            <a:endParaRPr b="1" sz="1600">
              <a:solidFill>
                <a:srgbClr val="222222"/>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rgbClr val="0000FF"/>
                </a:solidFill>
                <a:highlight>
                  <a:srgbClr val="FFFFFF"/>
                </a:highlight>
                <a:latin typeface="Roboto"/>
                <a:ea typeface="Roboto"/>
                <a:cs typeface="Roboto"/>
                <a:sym typeface="Roboto"/>
              </a:rPr>
              <a:t>[NEXT SLIDE] </a:t>
            </a:r>
            <a:endParaRPr b="1" sz="1600">
              <a:solidFill>
                <a:srgbClr val="222222"/>
              </a:solidFill>
            </a:endParaRPr>
          </a:p>
          <a:p>
            <a:pPr indent="0" lvl="0" marL="0" rtl="0" algn="l">
              <a:spcBef>
                <a:spcPts val="1200"/>
              </a:spcBef>
              <a:spcAft>
                <a:spcPts val="0"/>
              </a:spcAft>
              <a:buNone/>
            </a:pPr>
            <a:r>
              <a:t/>
            </a:r>
            <a:endParaRPr b="1" sz="1600">
              <a:solidFill>
                <a:srgbClr val="222222"/>
              </a:solidFill>
            </a:endParaRPr>
          </a:p>
          <a:p>
            <a:pPr indent="0" lvl="0" marL="0" rtl="0" algn="l">
              <a:spcBef>
                <a:spcPts val="0"/>
              </a:spcBef>
              <a:spcAft>
                <a:spcPts val="0"/>
              </a:spcAft>
              <a:buNone/>
            </a:pPr>
            <a:r>
              <a:rPr b="1" lang="en" sz="1600">
                <a:solidFill>
                  <a:srgbClr val="222222"/>
                </a:solidFill>
              </a:rPr>
              <a:t>OLD SLIDE CONTENT</a:t>
            </a:r>
            <a:endParaRPr b="1" sz="1600">
              <a:solidFill>
                <a:srgbClr val="222222"/>
              </a:solidFill>
            </a:endParaRPr>
          </a:p>
          <a:p>
            <a:pPr indent="-241300" lvl="0" marL="292100" rtl="0" algn="l">
              <a:spcBef>
                <a:spcPts val="0"/>
              </a:spcBef>
              <a:spcAft>
                <a:spcPts val="0"/>
              </a:spcAft>
              <a:buClr>
                <a:srgbClr val="34A5DA"/>
              </a:buClr>
              <a:buSzPts val="1600"/>
              <a:buFont typeface="Arial"/>
              <a:buChar char="▸"/>
            </a:pPr>
            <a:r>
              <a:rPr b="1" lang="en" sz="1600">
                <a:solidFill>
                  <a:srgbClr val="222222"/>
                </a:solidFill>
              </a:rPr>
              <a:t>What is the </a:t>
            </a:r>
            <a:r>
              <a:rPr b="1" lang="en" sz="1400">
                <a:solidFill>
                  <a:srgbClr val="222222"/>
                </a:solidFill>
              </a:rPr>
              <a:t>KnewB </a:t>
            </a:r>
            <a:r>
              <a:rPr b="1" lang="en" sz="1600">
                <a:solidFill>
                  <a:srgbClr val="222222"/>
                </a:solidFill>
              </a:rPr>
              <a:t>customer acquisition approach?</a:t>
            </a:r>
            <a:endParaRPr b="1" sz="1600">
              <a:solidFill>
                <a:srgbClr val="222222"/>
              </a:solidFill>
            </a:endParaRPr>
          </a:p>
          <a:p>
            <a:pPr indent="-241300" lvl="1" marL="584200" rtl="0" algn="l">
              <a:spcBef>
                <a:spcPts val="0"/>
              </a:spcBef>
              <a:spcAft>
                <a:spcPts val="0"/>
              </a:spcAft>
              <a:buClr>
                <a:srgbClr val="34A5DA"/>
              </a:buClr>
              <a:buSzPts val="1600"/>
              <a:buFont typeface="Avenir"/>
              <a:buChar char="▸"/>
            </a:pPr>
            <a:r>
              <a:rPr lang="en" sz="1600" u="sng">
                <a:solidFill>
                  <a:schemeClr val="dk1"/>
                </a:solidFill>
              </a:rPr>
              <a:t>Student Engagement Events:</a:t>
            </a:r>
            <a:r>
              <a:rPr lang="en" sz="1600">
                <a:solidFill>
                  <a:schemeClr val="dk1"/>
                </a:solidFill>
              </a:rPr>
              <a:t> Host tailored events for new students at </a:t>
            </a:r>
            <a:r>
              <a:rPr i="1" lang="en" sz="1600">
                <a:solidFill>
                  <a:schemeClr val="dk1"/>
                </a:solidFill>
              </a:rPr>
              <a:t>CMU </a:t>
            </a:r>
            <a:r>
              <a:rPr lang="en" sz="1600">
                <a:solidFill>
                  <a:schemeClr val="dk1"/>
                </a:solidFill>
              </a:rPr>
              <a:t>and </a:t>
            </a:r>
            <a:r>
              <a:rPr i="1" lang="en" sz="1600">
                <a:solidFill>
                  <a:schemeClr val="dk1"/>
                </a:solidFill>
              </a:rPr>
              <a:t>University of Pittsburgh </a:t>
            </a:r>
            <a:r>
              <a:rPr lang="en" sz="1600">
                <a:solidFill>
                  <a:schemeClr val="dk1"/>
                </a:solidFill>
              </a:rPr>
              <a:t>to raise awareness and drive early adoption, specifically during orientation.</a:t>
            </a:r>
            <a:endParaRPr sz="1600">
              <a:solidFill>
                <a:schemeClr val="dk1"/>
              </a:solidFill>
            </a:endParaRPr>
          </a:p>
          <a:p>
            <a:pPr indent="-241300" lvl="1" marL="584200" rtl="0" algn="l">
              <a:spcBef>
                <a:spcPts val="0"/>
              </a:spcBef>
              <a:spcAft>
                <a:spcPts val="0"/>
              </a:spcAft>
              <a:buClr>
                <a:srgbClr val="34A5DA"/>
              </a:buClr>
              <a:buSzPts val="1600"/>
              <a:buFont typeface="Avenir"/>
              <a:buChar char="▸"/>
            </a:pPr>
            <a:r>
              <a:rPr lang="en" sz="1600" u="sng">
                <a:solidFill>
                  <a:schemeClr val="dk1"/>
                </a:solidFill>
              </a:rPr>
              <a:t>Collaborative Initiatives with Local Companies:</a:t>
            </a:r>
            <a:r>
              <a:rPr lang="en" sz="1600">
                <a:solidFill>
                  <a:schemeClr val="dk1"/>
                </a:solidFill>
              </a:rPr>
              <a:t> Partner with local companies to co-host events that showcase the benefits of our solution to their customer base.</a:t>
            </a:r>
            <a:endParaRPr sz="1600">
              <a:solidFill>
                <a:schemeClr val="dk1"/>
              </a:solidFill>
            </a:endParaRPr>
          </a:p>
          <a:p>
            <a:pPr indent="-241300" lvl="1" marL="584200" rtl="0" algn="l">
              <a:spcBef>
                <a:spcPts val="0"/>
              </a:spcBef>
              <a:spcAft>
                <a:spcPts val="0"/>
              </a:spcAft>
              <a:buClr>
                <a:srgbClr val="34A5DA"/>
              </a:buClr>
              <a:buSzPts val="1600"/>
              <a:buFont typeface="Avenir"/>
              <a:buChar char="▸"/>
            </a:pPr>
            <a:r>
              <a:rPr lang="en" sz="1600" u="sng">
                <a:solidFill>
                  <a:schemeClr val="dk1"/>
                </a:solidFill>
              </a:rPr>
              <a:t>University and Government Partnerships:</a:t>
            </a:r>
            <a:r>
              <a:rPr lang="en" sz="1600">
                <a:solidFill>
                  <a:schemeClr val="dk1"/>
                </a:solidFill>
              </a:rPr>
              <a:t> Conduct informative sessions with university and government officials to build trust and explore institutional collaborations.</a:t>
            </a:r>
            <a:endParaRPr sz="1600">
              <a:solidFill>
                <a:srgbClr val="222222"/>
              </a:solidFill>
            </a:endParaRPr>
          </a:p>
          <a:p>
            <a:pPr indent="-139700" lvl="0" marL="292100" rtl="0" algn="l">
              <a:spcBef>
                <a:spcPts val="0"/>
              </a:spcBef>
              <a:spcAft>
                <a:spcPts val="0"/>
              </a:spcAft>
              <a:buClr>
                <a:schemeClr val="dk1"/>
              </a:buClr>
              <a:buSzPts val="2300"/>
              <a:buFont typeface="Arial"/>
              <a:buNone/>
            </a:pPr>
            <a:r>
              <a:t/>
            </a:r>
            <a:endParaRPr sz="1600">
              <a:solidFill>
                <a:srgbClr val="222222"/>
              </a:solidFill>
            </a:endParaRPr>
          </a:p>
          <a:p>
            <a:pPr indent="-241300" lvl="0" marL="292100" rtl="0" algn="l">
              <a:spcBef>
                <a:spcPts val="0"/>
              </a:spcBef>
              <a:spcAft>
                <a:spcPts val="0"/>
              </a:spcAft>
              <a:buClr>
                <a:srgbClr val="34A5DA"/>
              </a:buClr>
              <a:buSzPts val="1600"/>
              <a:buFont typeface="Arial"/>
              <a:buChar char="▸"/>
            </a:pPr>
            <a:r>
              <a:rPr b="1" lang="en" sz="1600">
                <a:solidFill>
                  <a:srgbClr val="222222"/>
                </a:solidFill>
              </a:rPr>
              <a:t>What are key drivers and potential milestones?</a:t>
            </a:r>
            <a:endParaRPr b="1" sz="1600">
              <a:solidFill>
                <a:srgbClr val="222222"/>
              </a:solidFill>
            </a:endParaRPr>
          </a:p>
          <a:p>
            <a:pPr indent="-241300" lvl="1" marL="584200" rtl="0" algn="l">
              <a:spcBef>
                <a:spcPts val="0"/>
              </a:spcBef>
              <a:spcAft>
                <a:spcPts val="0"/>
              </a:spcAft>
              <a:buClr>
                <a:srgbClr val="34A5DA"/>
              </a:buClr>
              <a:buSzPts val="1600"/>
              <a:buFont typeface="Avenir"/>
              <a:buChar char="▸"/>
            </a:pPr>
            <a:r>
              <a:rPr lang="en" sz="1600" u="sng">
                <a:solidFill>
                  <a:schemeClr val="dk1"/>
                </a:solidFill>
              </a:rPr>
              <a:t>Registered Users:</a:t>
            </a:r>
            <a:r>
              <a:rPr lang="en" sz="1600">
                <a:solidFill>
                  <a:schemeClr val="dk1"/>
                </a:solidFill>
              </a:rPr>
              <a:t> Target number of users signed up: 10,000 / academic year</a:t>
            </a:r>
            <a:endParaRPr sz="1600">
              <a:solidFill>
                <a:schemeClr val="dk1"/>
              </a:solidFill>
            </a:endParaRPr>
          </a:p>
          <a:p>
            <a:pPr indent="-241300" lvl="1" marL="584200" rtl="0" algn="l">
              <a:spcBef>
                <a:spcPts val="0"/>
              </a:spcBef>
              <a:spcAft>
                <a:spcPts val="0"/>
              </a:spcAft>
              <a:buClr>
                <a:srgbClr val="34A5DA"/>
              </a:buClr>
              <a:buSzPts val="1600"/>
              <a:buFont typeface="Avenir"/>
              <a:buChar char="▸"/>
            </a:pPr>
            <a:r>
              <a:rPr lang="en" sz="1600" u="sng">
                <a:solidFill>
                  <a:schemeClr val="dk1"/>
                </a:solidFill>
              </a:rPr>
              <a:t>Transactions: </a:t>
            </a:r>
            <a:r>
              <a:rPr lang="en" sz="1600">
                <a:solidFill>
                  <a:schemeClr val="dk1"/>
                </a:solidFill>
              </a:rPr>
              <a:t>Total number of successful transactions: 10,000 / academic year</a:t>
            </a:r>
            <a:endParaRPr/>
          </a:p>
        </p:txBody>
      </p:sp>
      <p:sp>
        <p:nvSpPr>
          <p:cNvPr id="176" name="Google Shape;176;g2ffa8383664_1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0a0897994e_0_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200">
                <a:solidFill>
                  <a:srgbClr val="202124"/>
                </a:solidFill>
                <a:highlight>
                  <a:srgbClr val="FFFFFF"/>
                </a:highlight>
                <a:latin typeface="Roboto"/>
                <a:ea typeface="Roboto"/>
                <a:cs typeface="Roboto"/>
                <a:sym typeface="Roboto"/>
              </a:rPr>
              <a:t>Slide 11: Closing Remarks </a:t>
            </a:r>
            <a:r>
              <a:rPr b="1" lang="en" sz="1200">
                <a:solidFill>
                  <a:srgbClr val="FF0000"/>
                </a:solidFill>
                <a:highlight>
                  <a:srgbClr val="FFFFFF"/>
                </a:highlight>
                <a:latin typeface="Roboto"/>
                <a:ea typeface="Roboto"/>
                <a:cs typeface="Roboto"/>
                <a:sym typeface="Roboto"/>
              </a:rPr>
              <a:t>(Ariana)</a:t>
            </a:r>
            <a:endParaRPr b="1"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"Thank you for taking the time to walk through KnewB with us today. We’re not just building an app; we’re creating a platform that solves real problems for newcomers to Pittsburgh—problems that have been largely overlooked. Our vision, </a:t>
            </a:r>
            <a:r>
              <a:rPr i="1" lang="en" sz="1200">
                <a:solidFill>
                  <a:srgbClr val="202124"/>
                </a:solidFill>
                <a:highlight>
                  <a:srgbClr val="FFFFFF"/>
                </a:highlight>
                <a:latin typeface="Roboto"/>
                <a:ea typeface="Roboto"/>
                <a:cs typeface="Roboto"/>
                <a:sym typeface="Roboto"/>
              </a:rPr>
              <a:t>Providing KnewBs a thriving guide to Pittsburgh life</a:t>
            </a:r>
            <a:r>
              <a:rPr lang="en" sz="1200">
                <a:solidFill>
                  <a:srgbClr val="202124"/>
                </a:solidFill>
                <a:highlight>
                  <a:srgbClr val="FFFFFF"/>
                </a:highlight>
                <a:latin typeface="Roboto"/>
                <a:ea typeface="Roboto"/>
                <a:cs typeface="Roboto"/>
                <a:sym typeface="Roboto"/>
              </a:rPr>
              <a:t>, isn’t just about making life easier; it’s about unlocking the potential of every new resident and student by helping them integrate smoothly, find the best this city has to offer, and stay safe along the way.</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As Pittsburgh continues to grow as a tech and education hub, KnewB will be there, providing value not only to its users but to local businesses and institutions eager to connect with these newcomers.</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This is your opportunity to be a part of that growth. With you as an investor in the KnewB team we can take our vision from a city-wide solution to a profitable model that can be expanded to other cities facing the same challenges.</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Invest in KnewB today—because every newcomer deserves to thrive, not just survive."</a:t>
            </a:r>
            <a:endParaRPr sz="12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b="1" sz="1400">
              <a:solidFill>
                <a:srgbClr val="222222"/>
              </a:solidFill>
            </a:endParaRPr>
          </a:p>
          <a:p>
            <a:pPr indent="0" lvl="0" marL="0" rtl="0" algn="l">
              <a:spcBef>
                <a:spcPts val="0"/>
              </a:spcBef>
              <a:spcAft>
                <a:spcPts val="0"/>
              </a:spcAft>
              <a:buNone/>
            </a:pPr>
            <a:r>
              <a:t/>
            </a:r>
            <a:endParaRPr b="1" sz="1400">
              <a:solidFill>
                <a:srgbClr val="222222"/>
              </a:solidFill>
            </a:endParaRPr>
          </a:p>
          <a:p>
            <a:pPr indent="0" lvl="0" marL="0" rtl="0" algn="l">
              <a:spcBef>
                <a:spcPts val="0"/>
              </a:spcBef>
              <a:spcAft>
                <a:spcPts val="0"/>
              </a:spcAft>
              <a:buNone/>
            </a:pPr>
            <a:r>
              <a:rPr b="1" lang="en" sz="1400">
                <a:solidFill>
                  <a:srgbClr val="222222"/>
                </a:solidFill>
              </a:rPr>
              <a:t>OLD SLIDE CONTENT</a:t>
            </a:r>
            <a:endParaRPr b="1" sz="1400">
              <a:solidFill>
                <a:srgbClr val="222222"/>
              </a:solidFill>
            </a:endParaRPr>
          </a:p>
          <a:p>
            <a:pPr indent="-241300" lvl="0" marL="292100" rtl="0" algn="l">
              <a:spcBef>
                <a:spcPts val="0"/>
              </a:spcBef>
              <a:spcAft>
                <a:spcPts val="0"/>
              </a:spcAft>
              <a:buClr>
                <a:srgbClr val="34A5DA"/>
              </a:buClr>
              <a:buSzPts val="1600"/>
              <a:buFont typeface="Arial"/>
              <a:buChar char="▸"/>
            </a:pPr>
            <a:r>
              <a:rPr b="1" lang="en" sz="1400">
                <a:solidFill>
                  <a:srgbClr val="222222"/>
                </a:solidFill>
              </a:rPr>
              <a:t>KnewB</a:t>
            </a:r>
            <a:r>
              <a:rPr b="1" lang="en" sz="1600">
                <a:solidFill>
                  <a:srgbClr val="222222"/>
                </a:solidFill>
              </a:rPr>
              <a:t> market / target customer</a:t>
            </a:r>
            <a:endParaRPr b="1" sz="1600">
              <a:solidFill>
                <a:srgbClr val="222222"/>
              </a:solidFill>
            </a:endParaRPr>
          </a:p>
          <a:p>
            <a:pPr indent="0" lvl="0" marL="292100" rtl="0" algn="l">
              <a:spcBef>
                <a:spcPts val="0"/>
              </a:spcBef>
              <a:spcAft>
                <a:spcPts val="0"/>
              </a:spcAft>
              <a:buClr>
                <a:schemeClr val="dk1"/>
              </a:buClr>
              <a:buSzPts val="1100"/>
              <a:buFont typeface="Arial"/>
              <a:buNone/>
            </a:pPr>
            <a:r>
              <a:rPr lang="en" sz="1600">
                <a:solidFill>
                  <a:srgbClr val="222222"/>
                </a:solidFill>
              </a:rPr>
              <a:t>People who are new to Pittsburgh or are here for the first time, specifically: students, employees, and tourist.</a:t>
            </a:r>
            <a:br>
              <a:rPr lang="en" sz="1600">
                <a:solidFill>
                  <a:srgbClr val="222222"/>
                </a:solidFill>
              </a:rPr>
            </a:br>
            <a:r>
              <a:rPr lang="en" sz="3100">
                <a:solidFill>
                  <a:srgbClr val="E7253A"/>
                </a:solidFill>
              </a:rPr>
              <a:t>New Students in Universities moving to Pittsburgh, PA roughly 10-20,000 annually</a:t>
            </a:r>
            <a:br>
              <a:rPr lang="en" sz="1600">
                <a:solidFill>
                  <a:srgbClr val="222222"/>
                </a:solidFill>
              </a:rPr>
            </a:br>
            <a:endParaRPr sz="1600">
              <a:solidFill>
                <a:srgbClr val="222222"/>
              </a:solidFill>
            </a:endParaRPr>
          </a:p>
          <a:p>
            <a:pPr indent="-241300" lvl="0" marL="292100" rtl="0" algn="l">
              <a:spcBef>
                <a:spcPts val="0"/>
              </a:spcBef>
              <a:spcAft>
                <a:spcPts val="0"/>
              </a:spcAft>
              <a:buClr>
                <a:srgbClr val="34A5DA"/>
              </a:buClr>
              <a:buSzPts val="1600"/>
              <a:buFont typeface="Arial"/>
              <a:buChar char="▸"/>
            </a:pPr>
            <a:r>
              <a:rPr b="1" lang="en" sz="1600">
                <a:solidFill>
                  <a:srgbClr val="222222"/>
                </a:solidFill>
              </a:rPr>
              <a:t>How big is the market? </a:t>
            </a:r>
            <a:endParaRPr b="1" sz="1600">
              <a:solidFill>
                <a:srgbClr val="222222"/>
              </a:solidFill>
            </a:endParaRPr>
          </a:p>
          <a:p>
            <a:pPr indent="0" lvl="0" marL="292100" rtl="0" algn="l">
              <a:spcBef>
                <a:spcPts val="0"/>
              </a:spcBef>
              <a:spcAft>
                <a:spcPts val="0"/>
              </a:spcAft>
              <a:buClr>
                <a:schemeClr val="dk1"/>
              </a:buClr>
              <a:buSzPts val="1100"/>
              <a:buFont typeface="Arial"/>
              <a:buNone/>
            </a:pPr>
            <a:r>
              <a:rPr lang="en" sz="1600">
                <a:solidFill>
                  <a:srgbClr val="222222"/>
                </a:solidFill>
              </a:rPr>
              <a:t>Approximately 20,000 incoming students, including undergraduates, graduates, and exchange students from local universities. Around 10,000 visitors annually, as well as new residents or employees relocating to the city.</a:t>
            </a:r>
            <a:br>
              <a:rPr lang="en" sz="1600">
                <a:solidFill>
                  <a:srgbClr val="222222"/>
                </a:solidFill>
              </a:rPr>
            </a:br>
            <a:endParaRPr sz="1600">
              <a:solidFill>
                <a:srgbClr val="222222"/>
              </a:solidFill>
            </a:endParaRPr>
          </a:p>
          <a:p>
            <a:pPr indent="-241300" lvl="0" marL="292100" rtl="0" algn="l">
              <a:spcBef>
                <a:spcPts val="0"/>
              </a:spcBef>
              <a:spcAft>
                <a:spcPts val="0"/>
              </a:spcAft>
              <a:buClr>
                <a:srgbClr val="34A5DA"/>
              </a:buClr>
              <a:buSzPts val="1600"/>
              <a:buFont typeface="Arial"/>
              <a:buChar char="▸"/>
            </a:pPr>
            <a:r>
              <a:rPr b="1" lang="en" sz="1600">
                <a:solidFill>
                  <a:srgbClr val="222222"/>
                </a:solidFill>
              </a:rPr>
              <a:t>What are the market forces / drivers?</a:t>
            </a:r>
            <a:endParaRPr b="1" sz="1600">
              <a:solidFill>
                <a:srgbClr val="222222"/>
              </a:solidFill>
            </a:endParaRPr>
          </a:p>
          <a:p>
            <a:pPr indent="0" lvl="0" marL="292100" rtl="0" algn="l">
              <a:spcBef>
                <a:spcPts val="0"/>
              </a:spcBef>
              <a:spcAft>
                <a:spcPts val="0"/>
              </a:spcAft>
              <a:buClr>
                <a:schemeClr val="dk1"/>
              </a:buClr>
              <a:buSzPts val="1100"/>
              <a:buFont typeface="Arial"/>
              <a:buNone/>
            </a:pPr>
            <a:r>
              <a:rPr lang="en" sz="1600">
                <a:solidFill>
                  <a:srgbClr val="222222"/>
                </a:solidFill>
              </a:rPr>
              <a:t>There is a steady influx of students from local universities along with new employees relocating for jobs in Pittsburgh’s growing tech and healthcare sectors. Moreover, there is also a rising number of tourists seeking authentic city experiences. Finally, there is an increasing demand for personalized, easily accessible information that go beyond traditional, fragmented city guides.</a:t>
            </a:r>
            <a:endParaRPr/>
          </a:p>
        </p:txBody>
      </p:sp>
      <p:sp>
        <p:nvSpPr>
          <p:cNvPr id="191" name="Google Shape;191;g30a0897994e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ffa8383664_1_8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200">
                <a:solidFill>
                  <a:srgbClr val="202124"/>
                </a:solidFill>
                <a:highlight>
                  <a:srgbClr val="FFFFFF"/>
                </a:highlight>
                <a:latin typeface="Roboto"/>
                <a:ea typeface="Roboto"/>
                <a:cs typeface="Roboto"/>
                <a:sym typeface="Roboto"/>
              </a:rPr>
              <a:t>Slide 2: Agenda Walkthrough </a:t>
            </a:r>
            <a:r>
              <a:rPr b="1" lang="en" sz="1200">
                <a:solidFill>
                  <a:srgbClr val="FF0000"/>
                </a:solidFill>
                <a:highlight>
                  <a:srgbClr val="FFFFFF"/>
                </a:highlight>
                <a:latin typeface="Roboto"/>
                <a:ea typeface="Roboto"/>
                <a:cs typeface="Roboto"/>
                <a:sym typeface="Roboto"/>
              </a:rPr>
              <a:t>(Ariana)</a:t>
            </a:r>
            <a:endParaRPr b="1"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i="1" lang="en" sz="1200">
                <a:solidFill>
                  <a:srgbClr val="202124"/>
                </a:solidFill>
                <a:highlight>
                  <a:srgbClr val="FFFFFF"/>
                </a:highlight>
                <a:latin typeface="Roboto"/>
                <a:ea typeface="Roboto"/>
                <a:cs typeface="Roboto"/>
                <a:sym typeface="Roboto"/>
              </a:rPr>
              <a:t>"Today, we’ll take you through the key areas of KnewB:</a:t>
            </a:r>
            <a:endParaRPr i="1"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1200"/>
              </a:spcBef>
              <a:spcAft>
                <a:spcPts val="0"/>
              </a:spcAft>
              <a:buClr>
                <a:srgbClr val="202124"/>
              </a:buClr>
              <a:buSzPts val="1200"/>
              <a:buFont typeface="Roboto"/>
              <a:buChar char="●"/>
            </a:pPr>
            <a:r>
              <a:rPr i="1" lang="en" sz="1200">
                <a:solidFill>
                  <a:srgbClr val="202124"/>
                </a:solidFill>
                <a:highlight>
                  <a:srgbClr val="FFFFFF"/>
                </a:highlight>
                <a:latin typeface="Roboto"/>
                <a:ea typeface="Roboto"/>
                <a:cs typeface="Roboto"/>
                <a:sym typeface="Roboto"/>
              </a:rPr>
              <a:t>Our team</a:t>
            </a:r>
            <a:endParaRPr i="1"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i="1" lang="en" sz="1200">
                <a:solidFill>
                  <a:srgbClr val="202124"/>
                </a:solidFill>
                <a:highlight>
                  <a:srgbClr val="FFFFFF"/>
                </a:highlight>
                <a:latin typeface="Roboto"/>
                <a:ea typeface="Roboto"/>
                <a:cs typeface="Roboto"/>
                <a:sym typeface="Roboto"/>
              </a:rPr>
              <a:t>The problem that we’re solving.</a:t>
            </a:r>
            <a:endParaRPr i="1"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i="1" lang="en" sz="1200">
                <a:solidFill>
                  <a:srgbClr val="202124"/>
                </a:solidFill>
                <a:highlight>
                  <a:srgbClr val="FFFFFF"/>
                </a:highlight>
                <a:latin typeface="Roboto"/>
                <a:ea typeface="Roboto"/>
                <a:cs typeface="Roboto"/>
                <a:sym typeface="Roboto"/>
              </a:rPr>
              <a:t>Our </a:t>
            </a:r>
            <a:r>
              <a:rPr i="1" lang="en" sz="1200">
                <a:solidFill>
                  <a:srgbClr val="FF0000"/>
                </a:solidFill>
                <a:highlight>
                  <a:srgbClr val="FFFFFF"/>
                </a:highlight>
                <a:latin typeface="Roboto"/>
                <a:ea typeface="Roboto"/>
                <a:cs typeface="Roboto"/>
                <a:sym typeface="Roboto"/>
              </a:rPr>
              <a:t>vision </a:t>
            </a:r>
            <a:endParaRPr i="1"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i="1" lang="en" sz="1200">
                <a:solidFill>
                  <a:srgbClr val="202124"/>
                </a:solidFill>
                <a:highlight>
                  <a:srgbClr val="FFFFFF"/>
                </a:highlight>
                <a:latin typeface="Roboto"/>
                <a:ea typeface="Roboto"/>
                <a:cs typeface="Roboto"/>
                <a:sym typeface="Roboto"/>
              </a:rPr>
              <a:t>Our solution with a quick demo to show KnewB in action</a:t>
            </a:r>
            <a:r>
              <a:rPr lang="en" sz="1200">
                <a:solidFill>
                  <a:srgbClr val="202124"/>
                </a:solidFill>
                <a:highlight>
                  <a:srgbClr val="FFFFFF"/>
                </a:highlight>
                <a:latin typeface="Roboto"/>
                <a:ea typeface="Roboto"/>
                <a:cs typeface="Roboto"/>
                <a:sym typeface="Roboto"/>
              </a:rPr>
              <a:t>. </a:t>
            </a:r>
            <a:r>
              <a:rPr b="1" lang="en" sz="1200">
                <a:solidFill>
                  <a:srgbClr val="0000FF"/>
                </a:solidFill>
                <a:highlight>
                  <a:srgbClr val="FFFFFF"/>
                </a:highlight>
                <a:latin typeface="Roboto"/>
                <a:ea typeface="Roboto"/>
                <a:cs typeface="Roboto"/>
                <a:sym typeface="Roboto"/>
              </a:rPr>
              <a:t>[TRANSITION]</a:t>
            </a:r>
            <a:endParaRPr b="1" sz="1200">
              <a:solidFill>
                <a:srgbClr val="0000FF"/>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i="1" lang="en" sz="1200">
                <a:solidFill>
                  <a:srgbClr val="202124"/>
                </a:solidFill>
                <a:highlight>
                  <a:srgbClr val="FFFFFF"/>
                </a:highlight>
                <a:latin typeface="Roboto"/>
                <a:ea typeface="Roboto"/>
                <a:cs typeface="Roboto"/>
                <a:sym typeface="Roboto"/>
              </a:rPr>
              <a:t>And finally, we’ll explore the market, business model, competition, and next steps."</a:t>
            </a:r>
            <a:endParaRPr i="1"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1200"/>
              </a:spcAft>
              <a:buNone/>
            </a:pPr>
            <a:r>
              <a:rPr i="1" lang="en" sz="1200">
                <a:solidFill>
                  <a:srgbClr val="202124"/>
                </a:solidFill>
                <a:highlight>
                  <a:srgbClr val="FFFFFF"/>
                </a:highlight>
                <a:latin typeface="Roboto"/>
                <a:ea typeface="Roboto"/>
                <a:cs typeface="Roboto"/>
                <a:sym typeface="Roboto"/>
              </a:rPr>
              <a:t>"Let’s meet the KnewB team—a group of graduates from Carnegie Mellon who remember what it's like to be a KnewB in this city.  </a:t>
            </a:r>
            <a:r>
              <a:rPr b="1" lang="en" sz="1200">
                <a:solidFill>
                  <a:srgbClr val="0000FF"/>
                </a:solidFill>
                <a:highlight>
                  <a:srgbClr val="FFFFFF"/>
                </a:highlight>
                <a:latin typeface="Roboto"/>
                <a:ea typeface="Roboto"/>
                <a:cs typeface="Roboto"/>
                <a:sym typeface="Roboto"/>
              </a:rPr>
              <a:t>[NEXT SLIDE]</a:t>
            </a:r>
            <a:endParaRPr sz="1200">
              <a:solidFill>
                <a:srgbClr val="202124"/>
              </a:solidFill>
              <a:highlight>
                <a:srgbClr val="FFFFFF"/>
              </a:highlight>
              <a:latin typeface="Roboto"/>
              <a:ea typeface="Roboto"/>
              <a:cs typeface="Roboto"/>
              <a:sym typeface="Roboto"/>
            </a:endParaRPr>
          </a:p>
        </p:txBody>
      </p:sp>
      <p:sp>
        <p:nvSpPr>
          <p:cNvPr id="66" name="Google Shape;66;g2ffa8383664_1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09415d6d1c_0_2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200">
                <a:solidFill>
                  <a:srgbClr val="202124"/>
                </a:solidFill>
                <a:highlight>
                  <a:srgbClr val="FFFFFF"/>
                </a:highlight>
                <a:latin typeface="Roboto"/>
                <a:ea typeface="Roboto"/>
                <a:cs typeface="Roboto"/>
                <a:sym typeface="Roboto"/>
              </a:rPr>
              <a:t>Slide 3: Team Introductions </a:t>
            </a:r>
            <a:r>
              <a:rPr b="1" lang="en" sz="1200">
                <a:solidFill>
                  <a:srgbClr val="FF0000"/>
                </a:solidFill>
                <a:highlight>
                  <a:srgbClr val="FFFFFF"/>
                </a:highlight>
                <a:latin typeface="Roboto"/>
                <a:ea typeface="Roboto"/>
                <a:cs typeface="Roboto"/>
                <a:sym typeface="Roboto"/>
              </a:rPr>
              <a:t>(Ariana)</a:t>
            </a:r>
            <a:endParaRPr b="1"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rgbClr val="CCCCCC"/>
                </a:solidFill>
                <a:highlight>
                  <a:srgbClr val="FFFFFF"/>
                </a:highlight>
                <a:latin typeface="Roboto"/>
                <a:ea typeface="Roboto"/>
                <a:cs typeface="Roboto"/>
                <a:sym typeface="Roboto"/>
              </a:rPr>
              <a:t>"Let’s meet the KnewB team—a group of graduates from Carnegie Mellon who remember what it's like to be a KnewB in this city. </a:t>
            </a:r>
            <a:r>
              <a:rPr b="1" lang="en" sz="1200">
                <a:solidFill>
                  <a:srgbClr val="CCCCCC"/>
                </a:solidFill>
                <a:highlight>
                  <a:srgbClr val="FFFFFF"/>
                </a:highlight>
                <a:latin typeface="Roboto"/>
                <a:ea typeface="Roboto"/>
                <a:cs typeface="Roboto"/>
                <a:sym typeface="Roboto"/>
              </a:rPr>
              <a:t>[NEXT SLIDE]</a:t>
            </a:r>
            <a:endParaRPr sz="1200">
              <a:solidFill>
                <a:srgbClr val="CCCCCC"/>
              </a:solidFill>
              <a:highlight>
                <a:srgbClr val="FFFFFF"/>
              </a:highlight>
              <a:latin typeface="Roboto"/>
              <a:ea typeface="Roboto"/>
              <a:cs typeface="Roboto"/>
              <a:sym typeface="Roboto"/>
            </a:endParaRPr>
          </a:p>
          <a:p>
            <a:pPr indent="-304800" lvl="0" marL="457200" rtl="0" algn="l">
              <a:lnSpc>
                <a:spcPct val="115000"/>
              </a:lnSpc>
              <a:spcBef>
                <a:spcPts val="1200"/>
              </a:spcBef>
              <a:spcAft>
                <a:spcPts val="0"/>
              </a:spcAft>
              <a:buClr>
                <a:srgbClr val="202124"/>
              </a:buClr>
              <a:buSzPts val="1200"/>
              <a:buFont typeface="Roboto"/>
              <a:buChar char="●"/>
            </a:pPr>
            <a:r>
              <a:rPr b="1" lang="en" sz="1200">
                <a:solidFill>
                  <a:srgbClr val="0000FF"/>
                </a:solidFill>
                <a:highlight>
                  <a:srgbClr val="FFFFFF"/>
                </a:highlight>
                <a:latin typeface="Roboto"/>
                <a:ea typeface="Roboto"/>
                <a:cs typeface="Roboto"/>
                <a:sym typeface="Roboto"/>
              </a:rPr>
              <a:t>[TRANSITION] </a:t>
            </a:r>
            <a:r>
              <a:rPr i="1" lang="en" sz="1200">
                <a:solidFill>
                  <a:srgbClr val="202124"/>
                </a:solidFill>
                <a:highlight>
                  <a:srgbClr val="FFFFFF"/>
                </a:highlight>
                <a:latin typeface="Roboto"/>
                <a:ea typeface="Roboto"/>
                <a:cs typeface="Roboto"/>
                <a:sym typeface="Roboto"/>
              </a:rPr>
              <a:t>Ariana Rocha, our CEO, has a strong background in leadership and strategy, ensuring KnewB’s growth and vision stay on course.</a:t>
            </a:r>
            <a:endParaRPr i="1"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b="1" lang="en" sz="1200">
                <a:solidFill>
                  <a:srgbClr val="0000FF"/>
                </a:solidFill>
                <a:highlight>
                  <a:srgbClr val="FFFFFF"/>
                </a:highlight>
                <a:latin typeface="Roboto"/>
                <a:ea typeface="Roboto"/>
                <a:cs typeface="Roboto"/>
                <a:sym typeface="Roboto"/>
              </a:rPr>
              <a:t>[TRANSITION]</a:t>
            </a:r>
            <a:r>
              <a:rPr b="1" i="1" lang="en" sz="1200">
                <a:solidFill>
                  <a:srgbClr val="0000FF"/>
                </a:solidFill>
                <a:highlight>
                  <a:srgbClr val="FFFFFF"/>
                </a:highlight>
                <a:latin typeface="Roboto"/>
                <a:ea typeface="Roboto"/>
                <a:cs typeface="Roboto"/>
                <a:sym typeface="Roboto"/>
              </a:rPr>
              <a:t> </a:t>
            </a:r>
            <a:r>
              <a:rPr i="1" lang="en" sz="1200">
                <a:solidFill>
                  <a:srgbClr val="202124"/>
                </a:solidFill>
                <a:highlight>
                  <a:srgbClr val="FFFFFF"/>
                </a:highlight>
                <a:latin typeface="Roboto"/>
                <a:ea typeface="Roboto"/>
                <a:cs typeface="Roboto"/>
                <a:sym typeface="Roboto"/>
              </a:rPr>
              <a:t>Wenting Yue, our CFO, focuses on keeping costs low—both for us and for you—so you can explore the city without worrying about your budget.</a:t>
            </a:r>
            <a:endParaRPr i="1"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b="1" lang="en" sz="1200">
                <a:solidFill>
                  <a:srgbClr val="0000FF"/>
                </a:solidFill>
                <a:highlight>
                  <a:srgbClr val="FFFFFF"/>
                </a:highlight>
                <a:latin typeface="Roboto"/>
                <a:ea typeface="Roboto"/>
                <a:cs typeface="Roboto"/>
                <a:sym typeface="Roboto"/>
              </a:rPr>
              <a:t>[TRANSITION] </a:t>
            </a:r>
            <a:r>
              <a:rPr i="1" lang="en" sz="1200">
                <a:solidFill>
                  <a:srgbClr val="202124"/>
                </a:solidFill>
                <a:highlight>
                  <a:srgbClr val="FFFFFF"/>
                </a:highlight>
                <a:latin typeface="Roboto"/>
                <a:ea typeface="Roboto"/>
                <a:cs typeface="Roboto"/>
                <a:sym typeface="Roboto"/>
              </a:rPr>
              <a:t>Xiaoyang Ma, our COO, manages operations, ensuring you get the most relevant and timely recommendations to make the best out of your Pittsburgh experience.</a:t>
            </a:r>
            <a:endParaRPr i="1"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b="1" lang="en" sz="1200">
                <a:solidFill>
                  <a:srgbClr val="0000FF"/>
                </a:solidFill>
                <a:highlight>
                  <a:srgbClr val="FFFFFF"/>
                </a:highlight>
                <a:latin typeface="Roboto"/>
                <a:ea typeface="Roboto"/>
                <a:cs typeface="Roboto"/>
                <a:sym typeface="Roboto"/>
              </a:rPr>
              <a:t>[TRANSITION]</a:t>
            </a:r>
            <a:r>
              <a:rPr b="1" i="1" lang="en" sz="1200">
                <a:solidFill>
                  <a:srgbClr val="0000FF"/>
                </a:solidFill>
                <a:highlight>
                  <a:srgbClr val="FFFFFF"/>
                </a:highlight>
                <a:latin typeface="Roboto"/>
                <a:ea typeface="Roboto"/>
                <a:cs typeface="Roboto"/>
                <a:sym typeface="Roboto"/>
              </a:rPr>
              <a:t> </a:t>
            </a:r>
            <a:r>
              <a:rPr i="1" lang="en" sz="1200">
                <a:solidFill>
                  <a:srgbClr val="202124"/>
                </a:solidFill>
                <a:highlight>
                  <a:srgbClr val="FFFFFF"/>
                </a:highlight>
                <a:latin typeface="Roboto"/>
                <a:ea typeface="Roboto"/>
                <a:cs typeface="Roboto"/>
                <a:sym typeface="Roboto"/>
              </a:rPr>
              <a:t>And finally, Saicharan Emmadi, our CTO, builds the tech behind KnewB, ensuring you get a smooth, personalized experience every time.</a:t>
            </a:r>
            <a:endParaRPr i="1"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i="1" lang="en" sz="1200">
                <a:solidFill>
                  <a:srgbClr val="202124"/>
                </a:solidFill>
                <a:highlight>
                  <a:srgbClr val="FFFFFF"/>
                </a:highlight>
                <a:latin typeface="Roboto"/>
                <a:ea typeface="Roboto"/>
                <a:cs typeface="Roboto"/>
                <a:sym typeface="Roboto"/>
              </a:rPr>
              <a:t>Together, we’re here to help you navigate Pittsburgh Life" </a:t>
            </a:r>
            <a:r>
              <a:rPr lang="en" sz="1200">
                <a:solidFill>
                  <a:srgbClr val="202124"/>
                </a:solidFill>
                <a:highlight>
                  <a:srgbClr val="FFFFFF"/>
                </a:highlight>
                <a:latin typeface="Roboto"/>
                <a:ea typeface="Roboto"/>
                <a:cs typeface="Roboto"/>
                <a:sym typeface="Roboto"/>
              </a:rPr>
              <a:t> </a:t>
            </a:r>
            <a:r>
              <a:rPr b="1" lang="en" sz="1200">
                <a:solidFill>
                  <a:srgbClr val="0000FF"/>
                </a:solidFill>
                <a:highlight>
                  <a:srgbClr val="FFFFFF"/>
                </a:highlight>
                <a:latin typeface="Roboto"/>
                <a:ea typeface="Roboto"/>
                <a:cs typeface="Roboto"/>
                <a:sym typeface="Roboto"/>
              </a:rPr>
              <a:t>[NEXT SLIDE]</a:t>
            </a:r>
            <a:endParaRPr sz="1200">
              <a:solidFill>
                <a:srgbClr val="202124"/>
              </a:solidFill>
              <a:highlight>
                <a:srgbClr val="FFFFFF"/>
              </a:highlight>
              <a:latin typeface="Roboto"/>
              <a:ea typeface="Roboto"/>
              <a:cs typeface="Roboto"/>
              <a:sym typeface="Roboto"/>
            </a:endParaRPr>
          </a:p>
          <a:p>
            <a:pPr indent="0" lvl="0" marL="0" rtl="0" algn="l">
              <a:lnSpc>
                <a:spcPct val="117999"/>
              </a:lnSpc>
              <a:spcBef>
                <a:spcPts val="1200"/>
              </a:spcBef>
              <a:spcAft>
                <a:spcPts val="0"/>
              </a:spcAft>
              <a:buSzPts val="1400"/>
              <a:buNone/>
            </a:pPr>
            <a:r>
              <a:t/>
            </a:r>
            <a:endParaRPr/>
          </a:p>
        </p:txBody>
      </p:sp>
      <p:sp>
        <p:nvSpPr>
          <p:cNvPr id="74" name="Google Shape;74;g309415d6d1c_0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09415d6d1c_0_35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200">
                <a:solidFill>
                  <a:srgbClr val="202124"/>
                </a:solidFill>
                <a:highlight>
                  <a:srgbClr val="FFFFFF"/>
                </a:highlight>
                <a:latin typeface="Roboto"/>
                <a:ea typeface="Roboto"/>
                <a:cs typeface="Roboto"/>
                <a:sym typeface="Roboto"/>
              </a:rPr>
              <a:t>Slide 4: Problem </a:t>
            </a:r>
            <a:r>
              <a:rPr b="1" lang="en" sz="1200">
                <a:solidFill>
                  <a:srgbClr val="FF0000"/>
                </a:solidFill>
                <a:highlight>
                  <a:srgbClr val="FFFFFF"/>
                </a:highlight>
                <a:latin typeface="Roboto"/>
                <a:ea typeface="Roboto"/>
                <a:cs typeface="Roboto"/>
                <a:sym typeface="Roboto"/>
              </a:rPr>
              <a:t>(WenTing)</a:t>
            </a:r>
            <a:endParaRPr b="1"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i="1" lang="en" sz="1200">
                <a:solidFill>
                  <a:srgbClr val="202124"/>
                </a:solidFill>
                <a:highlight>
                  <a:srgbClr val="FFFFFF"/>
                </a:highlight>
                <a:latin typeface="Roboto"/>
                <a:ea typeface="Roboto"/>
                <a:cs typeface="Roboto"/>
                <a:sym typeface="Roboto"/>
              </a:rPr>
              <a:t>"Being new in town can wear you down: </a:t>
            </a:r>
            <a:endParaRPr i="1"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1200"/>
              </a:spcBef>
              <a:spcAft>
                <a:spcPts val="0"/>
              </a:spcAft>
              <a:buClr>
                <a:srgbClr val="202124"/>
              </a:buClr>
              <a:buSzPts val="1200"/>
              <a:buFont typeface="Roboto"/>
              <a:buChar char="●"/>
            </a:pPr>
            <a:r>
              <a:rPr b="1" lang="en" sz="1200">
                <a:solidFill>
                  <a:srgbClr val="0000FF"/>
                </a:solidFill>
                <a:highlight>
                  <a:srgbClr val="FFFFFF"/>
                </a:highlight>
                <a:latin typeface="Roboto"/>
                <a:ea typeface="Roboto"/>
                <a:cs typeface="Roboto"/>
                <a:sym typeface="Roboto"/>
              </a:rPr>
              <a:t>[TRANSITION] </a:t>
            </a:r>
            <a:r>
              <a:rPr i="1" lang="en" sz="1200">
                <a:solidFill>
                  <a:srgbClr val="202124"/>
                </a:solidFill>
                <a:highlight>
                  <a:srgbClr val="FFFFFF"/>
                </a:highlight>
                <a:latin typeface="Roboto"/>
                <a:ea typeface="Roboto"/>
                <a:cs typeface="Roboto"/>
                <a:sym typeface="Roboto"/>
              </a:rPr>
              <a:t>One Wrong Food Move and You’ve blown your budget… or your bowels.</a:t>
            </a:r>
            <a:endParaRPr i="1"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b="1" lang="en" sz="1200">
                <a:solidFill>
                  <a:srgbClr val="0000FF"/>
                </a:solidFill>
                <a:highlight>
                  <a:srgbClr val="FFFFFF"/>
                </a:highlight>
                <a:latin typeface="Roboto"/>
                <a:ea typeface="Roboto"/>
                <a:cs typeface="Roboto"/>
                <a:sym typeface="Roboto"/>
              </a:rPr>
              <a:t>[</a:t>
            </a:r>
            <a:r>
              <a:rPr b="1" lang="en" sz="1200">
                <a:solidFill>
                  <a:srgbClr val="0000FF"/>
                </a:solidFill>
                <a:highlight>
                  <a:srgbClr val="FFFFFF"/>
                </a:highlight>
                <a:latin typeface="Roboto"/>
                <a:ea typeface="Roboto"/>
                <a:cs typeface="Roboto"/>
                <a:sym typeface="Roboto"/>
              </a:rPr>
              <a:t>TRANSITION</a:t>
            </a:r>
            <a:r>
              <a:rPr b="1" lang="en" sz="1200">
                <a:solidFill>
                  <a:srgbClr val="0000FF"/>
                </a:solidFill>
                <a:highlight>
                  <a:srgbClr val="FFFFFF"/>
                </a:highlight>
                <a:latin typeface="Roboto"/>
                <a:ea typeface="Roboto"/>
                <a:cs typeface="Roboto"/>
                <a:sym typeface="Roboto"/>
              </a:rPr>
              <a:t>] </a:t>
            </a:r>
            <a:r>
              <a:rPr i="1" lang="en" sz="1200">
                <a:solidFill>
                  <a:srgbClr val="202124"/>
                </a:solidFill>
                <a:highlight>
                  <a:srgbClr val="FFFFFF"/>
                </a:highlight>
                <a:latin typeface="Roboto"/>
                <a:ea typeface="Roboto"/>
                <a:cs typeface="Roboto"/>
                <a:sym typeface="Roboto"/>
              </a:rPr>
              <a:t>Choose the wrong scene, and you’re stuck turning a night you wanted to remember to a night you’ll soon forget.</a:t>
            </a:r>
            <a:endParaRPr i="1"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b="1" lang="en" sz="1200">
                <a:solidFill>
                  <a:srgbClr val="0000FF"/>
                </a:solidFill>
                <a:highlight>
                  <a:srgbClr val="FFFFFF"/>
                </a:highlight>
                <a:latin typeface="Roboto"/>
                <a:ea typeface="Roboto"/>
                <a:cs typeface="Roboto"/>
                <a:sym typeface="Roboto"/>
              </a:rPr>
              <a:t>[</a:t>
            </a:r>
            <a:r>
              <a:rPr b="1" lang="en" sz="1200">
                <a:solidFill>
                  <a:srgbClr val="0000FF"/>
                </a:solidFill>
                <a:highlight>
                  <a:srgbClr val="FFFFFF"/>
                </a:highlight>
                <a:latin typeface="Roboto"/>
                <a:ea typeface="Roboto"/>
                <a:cs typeface="Roboto"/>
                <a:sym typeface="Roboto"/>
              </a:rPr>
              <a:t>TRANSITION</a:t>
            </a:r>
            <a:r>
              <a:rPr b="1" lang="en" sz="1200">
                <a:solidFill>
                  <a:srgbClr val="0000FF"/>
                </a:solidFill>
                <a:highlight>
                  <a:srgbClr val="FFFFFF"/>
                </a:highlight>
                <a:latin typeface="Roboto"/>
                <a:ea typeface="Roboto"/>
                <a:cs typeface="Roboto"/>
                <a:sym typeface="Roboto"/>
              </a:rPr>
              <a:t>] </a:t>
            </a:r>
            <a:r>
              <a:rPr i="1" lang="en" sz="1200">
                <a:solidFill>
                  <a:srgbClr val="202124"/>
                </a:solidFill>
                <a:highlight>
                  <a:srgbClr val="FFFFFF"/>
                </a:highlight>
                <a:latin typeface="Roboto"/>
                <a:ea typeface="Roboto"/>
                <a:cs typeface="Roboto"/>
                <a:sym typeface="Roboto"/>
              </a:rPr>
              <a:t>Take the wrong turn, and suddenly you’re in a place you’d rather not be or around the wrong people</a:t>
            </a:r>
            <a:endParaRPr i="1"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1" lang="en" sz="1200">
                <a:solidFill>
                  <a:srgbClr val="0000FF"/>
                </a:solidFill>
                <a:highlight>
                  <a:srgbClr val="FFFFFF"/>
                </a:highlight>
                <a:latin typeface="Roboto"/>
                <a:ea typeface="Roboto"/>
                <a:cs typeface="Roboto"/>
                <a:sym typeface="Roboto"/>
              </a:rPr>
              <a:t>[</a:t>
            </a:r>
            <a:r>
              <a:rPr b="1" lang="en" sz="1200">
                <a:solidFill>
                  <a:srgbClr val="0000FF"/>
                </a:solidFill>
                <a:highlight>
                  <a:srgbClr val="FFFFFF"/>
                </a:highlight>
                <a:latin typeface="Roboto"/>
                <a:ea typeface="Roboto"/>
                <a:cs typeface="Roboto"/>
                <a:sym typeface="Roboto"/>
              </a:rPr>
              <a:t>TRANSITION</a:t>
            </a:r>
            <a:r>
              <a:rPr b="1" lang="en" sz="1200">
                <a:solidFill>
                  <a:srgbClr val="0000FF"/>
                </a:solidFill>
                <a:highlight>
                  <a:srgbClr val="FFFFFF"/>
                </a:highlight>
                <a:latin typeface="Roboto"/>
                <a:ea typeface="Roboto"/>
                <a:cs typeface="Roboto"/>
                <a:sym typeface="Roboto"/>
              </a:rPr>
              <a:t>] </a:t>
            </a:r>
            <a:r>
              <a:rPr i="1" lang="en" sz="1200">
                <a:solidFill>
                  <a:srgbClr val="202124"/>
                </a:solidFill>
                <a:highlight>
                  <a:srgbClr val="FFFFFF"/>
                </a:highlight>
                <a:latin typeface="Roboto"/>
                <a:ea typeface="Roboto"/>
                <a:cs typeface="Roboto"/>
                <a:sym typeface="Roboto"/>
              </a:rPr>
              <a:t>These are real concerns for new students, and current solutions—like scattered city guides or online reviews—just aren’t enough. We’re here to make sure KnewBs are informed and safe as they navigate their new space."</a:t>
            </a:r>
            <a:endParaRPr i="1"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1" lang="en" sz="1200">
                <a:solidFill>
                  <a:srgbClr val="0000FF"/>
                </a:solidFill>
                <a:highlight>
                  <a:srgbClr val="FFFFFF"/>
                </a:highlight>
                <a:latin typeface="Roboto"/>
                <a:ea typeface="Roboto"/>
                <a:cs typeface="Roboto"/>
                <a:sym typeface="Roboto"/>
              </a:rPr>
              <a:t>[NEXT SLIDE]</a:t>
            </a:r>
            <a:endParaRPr b="1" sz="1400">
              <a:solidFill>
                <a:schemeClr val="dk1"/>
              </a:solidFill>
            </a:endParaRPr>
          </a:p>
          <a:p>
            <a:pPr indent="0" lvl="0" marL="0" rtl="0" algn="l">
              <a:lnSpc>
                <a:spcPct val="115000"/>
              </a:lnSpc>
              <a:spcBef>
                <a:spcPts val="1200"/>
              </a:spcBef>
              <a:spcAft>
                <a:spcPts val="0"/>
              </a:spcAft>
              <a:buNone/>
            </a:pPr>
            <a:r>
              <a:rPr b="1" lang="en" sz="1400">
                <a:solidFill>
                  <a:schemeClr val="dk1"/>
                </a:solidFill>
              </a:rPr>
              <a:t>OLD SLIDE CONTENT </a:t>
            </a:r>
            <a:endParaRPr b="1" sz="1400">
              <a:solidFill>
                <a:schemeClr val="dk1"/>
              </a:solidFill>
            </a:endParaRPr>
          </a:p>
          <a:p>
            <a:pPr indent="-304800" lvl="0" marL="292100" rtl="0" algn="l">
              <a:lnSpc>
                <a:spcPct val="115000"/>
              </a:lnSpc>
              <a:spcBef>
                <a:spcPts val="1200"/>
              </a:spcBef>
              <a:spcAft>
                <a:spcPts val="0"/>
              </a:spcAft>
              <a:buClr>
                <a:srgbClr val="34A5DA"/>
              </a:buClr>
              <a:buSzPts val="2600"/>
              <a:buFont typeface="Avenir"/>
              <a:buChar char="▸"/>
            </a:pPr>
            <a:r>
              <a:rPr b="1" lang="en" sz="1400">
                <a:solidFill>
                  <a:schemeClr val="dk1"/>
                </a:solidFill>
              </a:rPr>
              <a:t>What is the customer pain point?</a:t>
            </a:r>
            <a:br>
              <a:rPr b="1" lang="en" sz="1400">
                <a:solidFill>
                  <a:schemeClr val="dk1"/>
                </a:solidFill>
              </a:rPr>
            </a:br>
            <a:r>
              <a:rPr lang="en" sz="1400">
                <a:solidFill>
                  <a:schemeClr val="dk1"/>
                </a:solidFill>
              </a:rPr>
              <a:t>Newcomers to Pittsburgh often struggle to find reliable and comprehensive information on local dining, entertainment, and safety.</a:t>
            </a:r>
            <a:endParaRPr sz="1400">
              <a:solidFill>
                <a:schemeClr val="dk1"/>
              </a:solidFill>
            </a:endParaRPr>
          </a:p>
          <a:p>
            <a:pPr indent="-304800" lvl="0" marL="292100" rtl="0" algn="l">
              <a:lnSpc>
                <a:spcPct val="115000"/>
              </a:lnSpc>
              <a:spcBef>
                <a:spcPts val="0"/>
              </a:spcBef>
              <a:spcAft>
                <a:spcPts val="0"/>
              </a:spcAft>
              <a:buClr>
                <a:srgbClr val="34A5DA"/>
              </a:buClr>
              <a:buSzPts val="2600"/>
              <a:buFont typeface="Avenir"/>
              <a:buChar char="▸"/>
            </a:pPr>
            <a:r>
              <a:rPr b="1" lang="en" sz="1400">
                <a:solidFill>
                  <a:schemeClr val="dk1"/>
                </a:solidFill>
              </a:rPr>
              <a:t>What is the current solution for this pain?</a:t>
            </a:r>
            <a:br>
              <a:rPr b="1" lang="en" sz="1400">
                <a:solidFill>
                  <a:schemeClr val="dk1"/>
                </a:solidFill>
              </a:rPr>
            </a:br>
            <a:r>
              <a:rPr lang="en" sz="1400">
                <a:solidFill>
                  <a:schemeClr val="dk1"/>
                </a:solidFill>
              </a:rPr>
              <a:t>Current solutions include generic online reviews and scattered city guides, which can be overwhelming and inconsistent.</a:t>
            </a:r>
            <a:endParaRPr sz="1400">
              <a:solidFill>
                <a:schemeClr val="dk1"/>
              </a:solidFill>
            </a:endParaRPr>
          </a:p>
          <a:p>
            <a:pPr indent="-304800" lvl="0" marL="292100" rtl="0" algn="l">
              <a:lnSpc>
                <a:spcPct val="115000"/>
              </a:lnSpc>
              <a:spcBef>
                <a:spcPts val="0"/>
              </a:spcBef>
              <a:spcAft>
                <a:spcPts val="0"/>
              </a:spcAft>
              <a:buClr>
                <a:srgbClr val="34A5DA"/>
              </a:buClr>
              <a:buSzPts val="2600"/>
              <a:buFont typeface="Avenir"/>
              <a:buChar char="▸"/>
            </a:pPr>
            <a:r>
              <a:rPr b="1" lang="en" sz="1400">
                <a:solidFill>
                  <a:schemeClr val="dk1"/>
                </a:solidFill>
              </a:rPr>
              <a:t>How much does it cost?</a:t>
            </a:r>
            <a:br>
              <a:rPr b="1" lang="en" sz="1400">
                <a:solidFill>
                  <a:schemeClr val="dk1"/>
                </a:solidFill>
              </a:rPr>
            </a:br>
            <a:r>
              <a:rPr lang="en" sz="1400">
                <a:solidFill>
                  <a:schemeClr val="dk1"/>
                </a:solidFill>
              </a:rPr>
              <a:t>The cost varies depending on the source, but can range from free, low-cost apps, to premium services with subscription fees.</a:t>
            </a:r>
            <a:endParaRPr sz="1400">
              <a:solidFill>
                <a:schemeClr val="dk1"/>
              </a:solidFill>
            </a:endParaRPr>
          </a:p>
          <a:p>
            <a:pPr indent="-311150" lvl="0" marL="292100" rtl="0" algn="l">
              <a:spcBef>
                <a:spcPts val="0"/>
              </a:spcBef>
              <a:spcAft>
                <a:spcPts val="0"/>
              </a:spcAft>
              <a:buClr>
                <a:srgbClr val="34A5DA"/>
              </a:buClr>
              <a:buSzPts val="2700"/>
              <a:buFont typeface="Avenir"/>
              <a:buChar char="▸"/>
            </a:pPr>
            <a:r>
              <a:rPr b="1" lang="en" sz="1400">
                <a:solidFill>
                  <a:schemeClr val="dk1"/>
                </a:solidFill>
              </a:rPr>
              <a:t>Why is it broken?</a:t>
            </a:r>
            <a:br>
              <a:rPr b="1" lang="en" sz="1400">
                <a:solidFill>
                  <a:schemeClr val="dk1"/>
                </a:solidFill>
              </a:rPr>
            </a:br>
            <a:r>
              <a:rPr lang="en" sz="1400">
                <a:solidFill>
                  <a:schemeClr val="dk1"/>
                </a:solidFill>
              </a:rPr>
              <a:t>These solutions are often fragmented, lack personalization, and fail to provide a cohesive, trustworthy overview of the city's offerings.</a:t>
            </a:r>
            <a:r>
              <a:rPr lang="en" sz="2600">
                <a:solidFill>
                  <a:srgbClr val="222222"/>
                </a:solidFill>
                <a:latin typeface="Avenir"/>
                <a:ea typeface="Avenir"/>
                <a:cs typeface="Avenir"/>
                <a:sym typeface="Avenir"/>
              </a:rPr>
              <a:t> </a:t>
            </a:r>
            <a:endParaRPr/>
          </a:p>
        </p:txBody>
      </p:sp>
      <p:sp>
        <p:nvSpPr>
          <p:cNvPr id="91" name="Google Shape;91;g309415d6d1c_0_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09415d6d1c_0_36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200">
                <a:solidFill>
                  <a:srgbClr val="202124"/>
                </a:solidFill>
                <a:highlight>
                  <a:srgbClr val="FFFFFF"/>
                </a:highlight>
                <a:latin typeface="Roboto"/>
                <a:ea typeface="Roboto"/>
                <a:cs typeface="Roboto"/>
                <a:sym typeface="Roboto"/>
              </a:rPr>
              <a:t>Slide 5: Vision </a:t>
            </a:r>
            <a:r>
              <a:rPr b="1" lang="en" sz="1200">
                <a:solidFill>
                  <a:srgbClr val="FF0000"/>
                </a:solidFill>
                <a:highlight>
                  <a:srgbClr val="FFFFFF"/>
                </a:highlight>
                <a:latin typeface="Roboto"/>
                <a:ea typeface="Roboto"/>
                <a:cs typeface="Roboto"/>
                <a:sym typeface="Roboto"/>
              </a:rPr>
              <a:t>(WenTing)</a:t>
            </a:r>
            <a:endParaRPr b="1"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1" lang="en" sz="1200">
                <a:solidFill>
                  <a:srgbClr val="0000FF"/>
                </a:solidFill>
                <a:highlight>
                  <a:srgbClr val="FFFFFF"/>
                </a:highlight>
                <a:latin typeface="Roboto"/>
                <a:ea typeface="Roboto"/>
                <a:cs typeface="Roboto"/>
                <a:sym typeface="Roboto"/>
              </a:rPr>
              <a:t>[TRANSITION] </a:t>
            </a:r>
            <a:r>
              <a:rPr i="1" lang="en" sz="1200">
                <a:solidFill>
                  <a:srgbClr val="202124"/>
                </a:solidFill>
                <a:highlight>
                  <a:srgbClr val="FFFFFF"/>
                </a:highlight>
                <a:latin typeface="Roboto"/>
                <a:ea typeface="Roboto"/>
                <a:cs typeface="Roboto"/>
                <a:sym typeface="Roboto"/>
              </a:rPr>
              <a:t>"Our vision is simple: Providing KnewBs a thriving guide to Pittsburgh life. We’re here to make sure everything goes right:</a:t>
            </a:r>
            <a:endParaRPr i="1"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1200"/>
              </a:spcBef>
              <a:spcAft>
                <a:spcPts val="0"/>
              </a:spcAft>
              <a:buClr>
                <a:srgbClr val="202124"/>
              </a:buClr>
              <a:buSzPts val="1200"/>
              <a:buFont typeface="Roboto"/>
              <a:buChar char="●"/>
            </a:pPr>
            <a:r>
              <a:rPr b="1" lang="en" sz="1200">
                <a:solidFill>
                  <a:srgbClr val="0000FF"/>
                </a:solidFill>
                <a:highlight>
                  <a:srgbClr val="FFFFFF"/>
                </a:highlight>
                <a:latin typeface="Roboto"/>
                <a:ea typeface="Roboto"/>
                <a:cs typeface="Roboto"/>
                <a:sym typeface="Roboto"/>
              </a:rPr>
              <a:t>[TRANSITION]</a:t>
            </a:r>
            <a:r>
              <a:rPr b="1" lang="en" sz="1200">
                <a:solidFill>
                  <a:srgbClr val="0000FF"/>
                </a:solidFill>
                <a:highlight>
                  <a:srgbClr val="FFFFFF"/>
                </a:highlight>
                <a:latin typeface="Roboto"/>
                <a:ea typeface="Roboto"/>
                <a:cs typeface="Roboto"/>
                <a:sym typeface="Roboto"/>
              </a:rPr>
              <a:t> </a:t>
            </a:r>
            <a:r>
              <a:rPr i="1" lang="en" sz="1200">
                <a:solidFill>
                  <a:srgbClr val="202124"/>
                </a:solidFill>
                <a:highlight>
                  <a:srgbClr val="FFFFFF"/>
                </a:highlight>
                <a:latin typeface="Roboto"/>
                <a:ea typeface="Roboto"/>
                <a:cs typeface="Roboto"/>
                <a:sym typeface="Roboto"/>
              </a:rPr>
              <a:t>Feast Without the Fear:</a:t>
            </a:r>
            <a:r>
              <a:rPr lang="en" sz="1200">
                <a:solidFill>
                  <a:srgbClr val="202124"/>
                </a:solidFill>
                <a:highlight>
                  <a:srgbClr val="FFFFFF"/>
                </a:highlight>
                <a:latin typeface="Roboto"/>
                <a:ea typeface="Roboto"/>
                <a:cs typeface="Roboto"/>
                <a:sym typeface="Roboto"/>
              </a:rPr>
              <a:t> Not only will you save money, but your tastebuds will be singing by the end of your night.</a:t>
            </a:r>
            <a:endParaRPr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b="1" lang="en" sz="1200">
                <a:solidFill>
                  <a:srgbClr val="0000FF"/>
                </a:solidFill>
                <a:highlight>
                  <a:srgbClr val="FFFFFF"/>
                </a:highlight>
                <a:latin typeface="Roboto"/>
                <a:ea typeface="Roboto"/>
                <a:cs typeface="Roboto"/>
                <a:sym typeface="Roboto"/>
              </a:rPr>
              <a:t>[TRANSITION]</a:t>
            </a:r>
            <a:r>
              <a:rPr i="1" lang="en" sz="1200">
                <a:solidFill>
                  <a:srgbClr val="202124"/>
                </a:solidFill>
                <a:highlight>
                  <a:srgbClr val="FFFFFF"/>
                </a:highlight>
                <a:latin typeface="Roboto"/>
                <a:ea typeface="Roboto"/>
                <a:cs typeface="Roboto"/>
                <a:sym typeface="Roboto"/>
              </a:rPr>
              <a:t>Go to Events That Excite:</a:t>
            </a:r>
            <a:r>
              <a:rPr lang="en" sz="1200">
                <a:solidFill>
                  <a:srgbClr val="202124"/>
                </a:solidFill>
                <a:highlight>
                  <a:srgbClr val="FFFFFF"/>
                </a:highlight>
                <a:latin typeface="Roboto"/>
                <a:ea typeface="Roboto"/>
                <a:cs typeface="Roboto"/>
                <a:sym typeface="Roboto"/>
              </a:rPr>
              <a:t> Find the best things to do, and always have a great time. Whatever your interest, there’s a place for you in Pittsburgh and we’re going to guide you every step of the way. </a:t>
            </a:r>
            <a:endParaRPr sz="1200">
              <a:solidFill>
                <a:srgbClr val="202124"/>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02124"/>
              </a:buClr>
              <a:buSzPts val="1200"/>
              <a:buFont typeface="Roboto"/>
              <a:buChar char="●"/>
            </a:pPr>
            <a:r>
              <a:rPr b="1" lang="en" sz="1200">
                <a:solidFill>
                  <a:srgbClr val="0000FF"/>
                </a:solidFill>
                <a:highlight>
                  <a:srgbClr val="FFFFFF"/>
                </a:highlight>
                <a:latin typeface="Roboto"/>
                <a:ea typeface="Roboto"/>
                <a:cs typeface="Roboto"/>
                <a:sym typeface="Roboto"/>
              </a:rPr>
              <a:t>[TRANSITION]</a:t>
            </a:r>
            <a:r>
              <a:rPr b="1" lang="en" sz="1200">
                <a:solidFill>
                  <a:srgbClr val="0000FF"/>
                </a:solidFill>
                <a:highlight>
                  <a:srgbClr val="FFFFFF"/>
                </a:highlight>
                <a:latin typeface="Roboto"/>
                <a:ea typeface="Roboto"/>
                <a:cs typeface="Roboto"/>
                <a:sym typeface="Roboto"/>
              </a:rPr>
              <a:t> </a:t>
            </a:r>
            <a:r>
              <a:rPr i="1" lang="en" sz="1200">
                <a:solidFill>
                  <a:srgbClr val="202124"/>
                </a:solidFill>
                <a:highlight>
                  <a:srgbClr val="FFFFFF"/>
                </a:highlight>
                <a:latin typeface="Roboto"/>
                <a:ea typeface="Roboto"/>
                <a:cs typeface="Roboto"/>
                <a:sym typeface="Roboto"/>
              </a:rPr>
              <a:t>Stay safe and secure by remaining informed about local crime statistics and by avoiding dangerous locations.</a:t>
            </a:r>
            <a:endParaRPr i="1"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SzPts val="1100"/>
              <a:buNone/>
            </a:pPr>
            <a:r>
              <a:rPr lang="en" sz="1200">
                <a:solidFill>
                  <a:srgbClr val="202124"/>
                </a:solidFill>
                <a:highlight>
                  <a:srgbClr val="FFFFFF"/>
                </a:highlight>
                <a:latin typeface="Roboto"/>
                <a:ea typeface="Roboto"/>
                <a:cs typeface="Roboto"/>
                <a:sym typeface="Roboto"/>
              </a:rPr>
              <a:t>Here at KnewB, we want to help you thrive in this beautiful city with the hope that you too can call it home someday."</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1" lang="en" sz="1200">
                <a:solidFill>
                  <a:srgbClr val="0000FF"/>
                </a:solidFill>
                <a:highlight>
                  <a:srgbClr val="FFFFFF"/>
                </a:highlight>
                <a:latin typeface="Roboto"/>
                <a:ea typeface="Roboto"/>
                <a:cs typeface="Roboto"/>
                <a:sym typeface="Roboto"/>
              </a:rPr>
              <a:t>[NEXT SLIDE]</a:t>
            </a:r>
            <a:endParaRPr sz="1200">
              <a:solidFill>
                <a:srgbClr val="202124"/>
              </a:solidFill>
              <a:highlight>
                <a:srgbClr val="FFFFFF"/>
              </a:highlight>
              <a:latin typeface="Roboto"/>
              <a:ea typeface="Roboto"/>
              <a:cs typeface="Roboto"/>
              <a:sym typeface="Roboto"/>
            </a:endParaRPr>
          </a:p>
          <a:p>
            <a:pPr indent="0" lvl="0" marL="0" rtl="0" algn="ctr">
              <a:lnSpc>
                <a:spcPct val="130000"/>
              </a:lnSpc>
              <a:spcBef>
                <a:spcPts val="1200"/>
              </a:spcBef>
              <a:spcAft>
                <a:spcPts val="0"/>
              </a:spcAft>
              <a:buSzPts val="3100"/>
              <a:buNone/>
            </a:pPr>
            <a:r>
              <a:t/>
            </a:r>
            <a:endParaRPr sz="1800">
              <a:solidFill>
                <a:srgbClr val="222222"/>
              </a:solidFill>
              <a:latin typeface="Avenir"/>
              <a:ea typeface="Avenir"/>
              <a:cs typeface="Avenir"/>
              <a:sym typeface="Avenir"/>
            </a:endParaRPr>
          </a:p>
          <a:p>
            <a:pPr indent="0" lvl="0" marL="0" rtl="0" algn="ctr">
              <a:lnSpc>
                <a:spcPct val="130000"/>
              </a:lnSpc>
              <a:spcBef>
                <a:spcPts val="0"/>
              </a:spcBef>
              <a:spcAft>
                <a:spcPts val="0"/>
              </a:spcAft>
              <a:buSzPts val="3100"/>
              <a:buNone/>
            </a:pPr>
            <a:r>
              <a:t/>
            </a:r>
            <a:endParaRPr sz="1800">
              <a:solidFill>
                <a:srgbClr val="222222"/>
              </a:solidFill>
              <a:latin typeface="Avenir"/>
              <a:ea typeface="Avenir"/>
              <a:cs typeface="Avenir"/>
              <a:sym typeface="Avenir"/>
            </a:endParaRPr>
          </a:p>
          <a:p>
            <a:pPr indent="0" lvl="0" marL="0" rtl="0" algn="ctr">
              <a:lnSpc>
                <a:spcPct val="130000"/>
              </a:lnSpc>
              <a:spcBef>
                <a:spcPts val="0"/>
              </a:spcBef>
              <a:spcAft>
                <a:spcPts val="0"/>
              </a:spcAft>
              <a:buSzPts val="3100"/>
              <a:buNone/>
            </a:pPr>
            <a:r>
              <a:rPr lang="en" sz="1800">
                <a:solidFill>
                  <a:srgbClr val="222222"/>
                </a:solidFill>
                <a:latin typeface="Avenir"/>
                <a:ea typeface="Avenir"/>
                <a:cs typeface="Avenir"/>
                <a:sym typeface="Avenir"/>
              </a:rPr>
              <a:t>OLD SLIDE CONTENT</a:t>
            </a:r>
            <a:endParaRPr sz="1800">
              <a:solidFill>
                <a:srgbClr val="222222"/>
              </a:solidFill>
              <a:latin typeface="Avenir"/>
              <a:ea typeface="Avenir"/>
              <a:cs typeface="Avenir"/>
              <a:sym typeface="Avenir"/>
            </a:endParaRPr>
          </a:p>
          <a:p>
            <a:pPr indent="0" lvl="0" marL="0" rtl="0" algn="ctr">
              <a:lnSpc>
                <a:spcPct val="130000"/>
              </a:lnSpc>
              <a:spcBef>
                <a:spcPts val="0"/>
              </a:spcBef>
              <a:spcAft>
                <a:spcPts val="0"/>
              </a:spcAft>
              <a:buSzPts val="3100"/>
              <a:buNone/>
            </a:pPr>
            <a:r>
              <a:rPr lang="en" sz="1800">
                <a:solidFill>
                  <a:srgbClr val="222222"/>
                </a:solidFill>
                <a:latin typeface="Avenir"/>
                <a:ea typeface="Avenir"/>
                <a:cs typeface="Avenir"/>
                <a:sym typeface="Avenir"/>
              </a:rPr>
              <a:t>Our vision is to be the ultimate guide for newcomers to Pittsburgh, ensuring they feel welcomed and informed. We strive to enhance their experience by offering curated recommendations for local dining, entertainment, and safety, making their transition smooth and enjoyable. Through personalized service and a deep understanding of the city's unique offerings, we aim to turn every newcomer into a proud Pittsburgher.</a:t>
            </a:r>
            <a:endParaRPr sz="1800">
              <a:solidFill>
                <a:srgbClr val="222222"/>
              </a:solidFill>
              <a:latin typeface="Avenir"/>
              <a:ea typeface="Avenir"/>
              <a:cs typeface="Avenir"/>
              <a:sym typeface="Avenir"/>
            </a:endParaRPr>
          </a:p>
          <a:p>
            <a:pPr indent="0" lvl="0" marL="0" rtl="0" algn="l">
              <a:lnSpc>
                <a:spcPct val="117999"/>
              </a:lnSpc>
              <a:spcBef>
                <a:spcPts val="0"/>
              </a:spcBef>
              <a:spcAft>
                <a:spcPts val="0"/>
              </a:spcAft>
              <a:buSzPts val="1400"/>
              <a:buNone/>
            </a:pPr>
            <a:r>
              <a:t/>
            </a:r>
            <a:endParaRPr/>
          </a:p>
        </p:txBody>
      </p:sp>
      <p:sp>
        <p:nvSpPr>
          <p:cNvPr id="104" name="Google Shape;104;g309415d6d1c_0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ffa8383664_1_10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200">
                <a:solidFill>
                  <a:srgbClr val="202124"/>
                </a:solidFill>
                <a:highlight>
                  <a:srgbClr val="FFFFFF"/>
                </a:highlight>
                <a:latin typeface="Roboto"/>
                <a:ea typeface="Roboto"/>
                <a:cs typeface="Roboto"/>
                <a:sym typeface="Roboto"/>
              </a:rPr>
              <a:t>Slide 6: Solution </a:t>
            </a:r>
            <a:r>
              <a:rPr b="1" lang="en" sz="1200">
                <a:solidFill>
                  <a:srgbClr val="FF0000"/>
                </a:solidFill>
                <a:highlight>
                  <a:srgbClr val="FFFFFF"/>
                </a:highlight>
                <a:latin typeface="Roboto"/>
                <a:ea typeface="Roboto"/>
                <a:cs typeface="Roboto"/>
                <a:sym typeface="Roboto"/>
              </a:rPr>
              <a:t>(WenTing)</a:t>
            </a:r>
            <a:endParaRPr b="1"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02124"/>
                </a:solidFill>
                <a:highlight>
                  <a:srgbClr val="FFFFFF"/>
                </a:highlight>
                <a:latin typeface="Roboto"/>
                <a:ea typeface="Roboto"/>
                <a:cs typeface="Roboto"/>
                <a:sym typeface="Roboto"/>
              </a:rPr>
              <a:t>"KnewB is an all-in-one city guide that provides curated recommendations based on your personal preferences. Whether it’s the best restaurants, entertainment spots, or safety tips, KnewB is your go-to resource for a seamless transition to Pittsburgh life."</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1" lang="en" sz="1200">
                <a:solidFill>
                  <a:srgbClr val="0000FF"/>
                </a:solidFill>
                <a:highlight>
                  <a:srgbClr val="FFFFFF"/>
                </a:highlight>
                <a:latin typeface="Roboto"/>
                <a:ea typeface="Roboto"/>
                <a:cs typeface="Roboto"/>
                <a:sym typeface="Roboto"/>
              </a:rPr>
              <a:t>[TRANSITION TO CODE DEMO]</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highlight>
                  <a:srgbClr val="FFFFFF"/>
                </a:highlight>
                <a:latin typeface="Roboto"/>
                <a:ea typeface="Roboto"/>
                <a:cs typeface="Roboto"/>
                <a:sym typeface="Roboto"/>
              </a:rPr>
              <a:t>Slide X: Demo </a:t>
            </a:r>
            <a:r>
              <a:rPr b="1" lang="en" sz="1200">
                <a:solidFill>
                  <a:srgbClr val="FF0000"/>
                </a:solidFill>
                <a:highlight>
                  <a:srgbClr val="FFFFFF"/>
                </a:highlight>
                <a:latin typeface="Roboto"/>
                <a:ea typeface="Roboto"/>
                <a:cs typeface="Roboto"/>
                <a:sym typeface="Roboto"/>
              </a:rPr>
              <a:t>(Saicharan)</a:t>
            </a:r>
            <a:endParaRPr b="1" sz="1200">
              <a:solidFill>
                <a:srgbClr val="FF0000"/>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i="1" lang="en" sz="1200">
                <a:solidFill>
                  <a:srgbClr val="202124"/>
                </a:solidFill>
                <a:highlight>
                  <a:srgbClr val="FFFFFF"/>
                </a:highlight>
                <a:latin typeface="Roboto"/>
                <a:ea typeface="Roboto"/>
                <a:cs typeface="Roboto"/>
                <a:sym typeface="Roboto"/>
              </a:rPr>
              <a:t>Here, we cut to a video demonstration of KnewB in action, showcasing the personalized recommendations and real-time safety features.</a:t>
            </a:r>
            <a:endParaRPr b="1" sz="1400">
              <a:solidFill>
                <a:srgbClr val="222222"/>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rgbClr val="0000FF"/>
                </a:solidFill>
                <a:highlight>
                  <a:srgbClr val="FFFFFF"/>
                </a:highlight>
                <a:latin typeface="Roboto"/>
                <a:ea typeface="Roboto"/>
                <a:cs typeface="Roboto"/>
                <a:sym typeface="Roboto"/>
              </a:rPr>
              <a:t>[NEXT SLIDE]</a:t>
            </a:r>
            <a:endParaRPr b="1" sz="1400">
              <a:solidFill>
                <a:srgbClr val="222222"/>
              </a:solidFill>
            </a:endParaRPr>
          </a:p>
          <a:p>
            <a:pPr indent="0" lvl="0" marL="292100" rtl="0" algn="l">
              <a:spcBef>
                <a:spcPts val="1200"/>
              </a:spcBef>
              <a:spcAft>
                <a:spcPts val="0"/>
              </a:spcAft>
              <a:buNone/>
            </a:pPr>
            <a:r>
              <a:t/>
            </a:r>
            <a:endParaRPr b="1" sz="1400">
              <a:solidFill>
                <a:srgbClr val="222222"/>
              </a:solidFill>
            </a:endParaRPr>
          </a:p>
          <a:p>
            <a:pPr indent="0" lvl="0" marL="292100" rtl="0" algn="l">
              <a:spcBef>
                <a:spcPts val="0"/>
              </a:spcBef>
              <a:spcAft>
                <a:spcPts val="0"/>
              </a:spcAft>
              <a:buNone/>
            </a:pPr>
            <a:r>
              <a:t/>
            </a:r>
            <a:endParaRPr b="1" sz="1400">
              <a:solidFill>
                <a:srgbClr val="222222"/>
              </a:solidFill>
            </a:endParaRPr>
          </a:p>
          <a:p>
            <a:pPr indent="0" lvl="0" marL="0" rtl="0" algn="l">
              <a:spcBef>
                <a:spcPts val="0"/>
              </a:spcBef>
              <a:spcAft>
                <a:spcPts val="0"/>
              </a:spcAft>
              <a:buNone/>
            </a:pPr>
            <a:r>
              <a:rPr b="1" lang="en" sz="1400">
                <a:solidFill>
                  <a:srgbClr val="222222"/>
                </a:solidFill>
              </a:rPr>
              <a:t>OLD SLIDE CONTENT</a:t>
            </a:r>
            <a:endParaRPr b="1" sz="1400">
              <a:solidFill>
                <a:srgbClr val="222222"/>
              </a:solidFill>
            </a:endParaRPr>
          </a:p>
          <a:p>
            <a:pPr indent="-228600" lvl="0" marL="292100" rtl="0" algn="l">
              <a:spcBef>
                <a:spcPts val="0"/>
              </a:spcBef>
              <a:spcAft>
                <a:spcPts val="0"/>
              </a:spcAft>
              <a:buClr>
                <a:srgbClr val="34A5DA"/>
              </a:buClr>
              <a:buSzPts val="1400"/>
              <a:buFont typeface="Arial"/>
              <a:buChar char="▸"/>
            </a:pPr>
            <a:r>
              <a:rPr b="1" lang="en" sz="1400">
                <a:solidFill>
                  <a:srgbClr val="222222"/>
                </a:solidFill>
              </a:rPr>
              <a:t>KnewB product </a:t>
            </a:r>
            <a:endParaRPr b="1" sz="1400">
              <a:solidFill>
                <a:srgbClr val="222222"/>
              </a:solidFill>
            </a:endParaRPr>
          </a:p>
          <a:p>
            <a:pPr indent="0" lvl="0" marL="292100" rtl="0" algn="l">
              <a:spcBef>
                <a:spcPts val="0"/>
              </a:spcBef>
              <a:spcAft>
                <a:spcPts val="0"/>
              </a:spcAft>
              <a:buClr>
                <a:schemeClr val="dk1"/>
              </a:buClr>
              <a:buSzPts val="1100"/>
              <a:buFont typeface="Arial"/>
              <a:buNone/>
            </a:pPr>
            <a:r>
              <a:rPr lang="en" sz="1400">
                <a:solidFill>
                  <a:srgbClr val="222222"/>
                </a:solidFill>
              </a:rPr>
              <a:t>Our product functions as a personalized recommendation system or city guide. We provide recommendations in key areas such as dining, entertainment, and safety, all designed to make the user’s transition to Pittsburgh smoother and more enjoyable. For example, users can browse curated restaurant suggestions based on their preferences, find the best local attractions for entertainment, and access safety tips and neighborhood insights. </a:t>
            </a:r>
            <a:endParaRPr sz="1400">
              <a:solidFill>
                <a:srgbClr val="222222"/>
              </a:solidFill>
            </a:endParaRPr>
          </a:p>
          <a:p>
            <a:pPr indent="0" lvl="0" marL="0" rtl="0" algn="l">
              <a:spcBef>
                <a:spcPts val="0"/>
              </a:spcBef>
              <a:spcAft>
                <a:spcPts val="0"/>
              </a:spcAft>
              <a:buClr>
                <a:schemeClr val="dk1"/>
              </a:buClr>
              <a:buSzPts val="2300"/>
              <a:buFont typeface="Arial"/>
              <a:buNone/>
            </a:pPr>
            <a:r>
              <a:t/>
            </a:r>
            <a:endParaRPr sz="1400">
              <a:solidFill>
                <a:srgbClr val="222222"/>
              </a:solidFill>
            </a:endParaRPr>
          </a:p>
          <a:p>
            <a:pPr indent="-228600" lvl="0" marL="292100" rtl="0" algn="l">
              <a:spcBef>
                <a:spcPts val="0"/>
              </a:spcBef>
              <a:spcAft>
                <a:spcPts val="0"/>
              </a:spcAft>
              <a:buClr>
                <a:srgbClr val="34A5DA"/>
              </a:buClr>
              <a:buSzPts val="1400"/>
              <a:buFont typeface="Arial"/>
              <a:buChar char="▸"/>
            </a:pPr>
            <a:r>
              <a:rPr b="1" lang="en" sz="1400">
                <a:solidFill>
                  <a:srgbClr val="222222"/>
                </a:solidFill>
              </a:rPr>
              <a:t>KnewB value proposition</a:t>
            </a:r>
            <a:endParaRPr b="1" sz="1400">
              <a:solidFill>
                <a:srgbClr val="222222"/>
              </a:solidFill>
            </a:endParaRPr>
          </a:p>
          <a:p>
            <a:pPr indent="0" lvl="0" marL="292100" rtl="0" algn="l">
              <a:spcBef>
                <a:spcPts val="0"/>
              </a:spcBef>
              <a:spcAft>
                <a:spcPts val="0"/>
              </a:spcAft>
              <a:buClr>
                <a:schemeClr val="dk1"/>
              </a:buClr>
              <a:buSzPts val="1100"/>
              <a:buFont typeface="Arial"/>
              <a:buNone/>
            </a:pPr>
            <a:r>
              <a:rPr lang="en" sz="1400">
                <a:solidFill>
                  <a:srgbClr val="222222"/>
                </a:solidFill>
              </a:rPr>
              <a:t>We offer newcomers to Pittsburgh a personalized and seamless experience by providing recommendations for dining, entertainment, and safety. Unlike generic city guides or fragmented online reviews, our platform delivers trustworthy, insights tailored to individual preferences.</a:t>
            </a:r>
            <a:endParaRPr sz="1400">
              <a:solidFill>
                <a:srgbClr val="222222"/>
              </a:solidFill>
            </a:endParaRPr>
          </a:p>
          <a:p>
            <a:pPr indent="0" lvl="0" marL="152400" rtl="0" algn="l">
              <a:spcBef>
                <a:spcPts val="0"/>
              </a:spcBef>
              <a:spcAft>
                <a:spcPts val="0"/>
              </a:spcAft>
              <a:buClr>
                <a:schemeClr val="dk1"/>
              </a:buClr>
              <a:buSzPts val="2300"/>
              <a:buFont typeface="Arial"/>
              <a:buNone/>
            </a:pPr>
            <a:r>
              <a:t/>
            </a:r>
            <a:endParaRPr sz="1400">
              <a:solidFill>
                <a:srgbClr val="222222"/>
              </a:solidFill>
            </a:endParaRPr>
          </a:p>
          <a:p>
            <a:pPr indent="-228600" lvl="0" marL="292100" rtl="0" algn="l">
              <a:spcBef>
                <a:spcPts val="0"/>
              </a:spcBef>
              <a:spcAft>
                <a:spcPts val="0"/>
              </a:spcAft>
              <a:buClr>
                <a:srgbClr val="34A5DA"/>
              </a:buClr>
              <a:buSzPts val="1400"/>
              <a:buFont typeface="Arial"/>
              <a:buChar char="▸"/>
            </a:pPr>
            <a:r>
              <a:rPr b="1" lang="en" sz="1400">
                <a:solidFill>
                  <a:srgbClr val="222222"/>
                </a:solidFill>
              </a:rPr>
              <a:t>Impact on the customer </a:t>
            </a:r>
            <a:endParaRPr b="1" sz="1400">
              <a:solidFill>
                <a:srgbClr val="222222"/>
              </a:solidFill>
            </a:endParaRPr>
          </a:p>
          <a:p>
            <a:pPr indent="0" lvl="0" marL="292100" rtl="0" algn="l">
              <a:spcBef>
                <a:spcPts val="0"/>
              </a:spcBef>
              <a:spcAft>
                <a:spcPts val="0"/>
              </a:spcAft>
              <a:buClr>
                <a:schemeClr val="dk1"/>
              </a:buClr>
              <a:buSzPts val="1100"/>
              <a:buFont typeface="Arial"/>
              <a:buNone/>
            </a:pPr>
            <a:r>
              <a:rPr lang="en" sz="1400">
                <a:solidFill>
                  <a:srgbClr val="222222"/>
                </a:solidFill>
              </a:rPr>
              <a:t>This product can save customers time by providing streamlined platform that consolidates all essential information—dining, entertainment, and safety—newcomers can quickly access the resources they need without sifting through overwhelming or irrelevant content.</a:t>
            </a:r>
            <a:endParaRPr/>
          </a:p>
        </p:txBody>
      </p:sp>
      <p:sp>
        <p:nvSpPr>
          <p:cNvPr id="119" name="Google Shape;119;g2ffa8383664_1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09415d6d1c_0_7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200">
                <a:solidFill>
                  <a:srgbClr val="202124"/>
                </a:solidFill>
                <a:highlight>
                  <a:srgbClr val="FFFFFF"/>
                </a:highlight>
                <a:latin typeface="Roboto"/>
                <a:ea typeface="Roboto"/>
                <a:cs typeface="Roboto"/>
                <a:sym typeface="Roboto"/>
              </a:rPr>
              <a:t>Slide 7: Market </a:t>
            </a:r>
            <a:r>
              <a:rPr b="1" lang="en" sz="1200">
                <a:solidFill>
                  <a:srgbClr val="FF0000"/>
                </a:solidFill>
                <a:highlight>
                  <a:srgbClr val="FFFFFF"/>
                </a:highlight>
                <a:latin typeface="Roboto"/>
                <a:ea typeface="Roboto"/>
                <a:cs typeface="Roboto"/>
                <a:sym typeface="Roboto"/>
              </a:rPr>
              <a:t>(XiaoYang)</a:t>
            </a:r>
            <a:endParaRPr b="1"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"KnewB’s market is growing fast. Pittsburgh has one of the highest densities of higher education institutions per capita in the U.S., and we’re focusing on the influx of students who need personalized guidance. </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We’re starting with a pilot program at Carnegie Mellon University, afterall, as graduates from the institution we have insight into the customer base. Starting small at CMU gives us the chance to optimize the user experience before expanding in phases to other schools and the broader city. </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1" lang="en" sz="1200">
                <a:solidFill>
                  <a:srgbClr val="0000FF"/>
                </a:solidFill>
                <a:highlight>
                  <a:srgbClr val="FFFFFF"/>
                </a:highlight>
                <a:latin typeface="Roboto"/>
                <a:ea typeface="Roboto"/>
                <a:cs typeface="Roboto"/>
                <a:sym typeface="Roboto"/>
              </a:rPr>
              <a:t>[TRANSITION] </a:t>
            </a:r>
            <a:r>
              <a:rPr lang="en" sz="1200">
                <a:solidFill>
                  <a:srgbClr val="202124"/>
                </a:solidFill>
                <a:highlight>
                  <a:srgbClr val="FFFFFF"/>
                </a:highlight>
                <a:latin typeface="Roboto"/>
                <a:ea typeface="Roboto"/>
                <a:cs typeface="Roboto"/>
                <a:sym typeface="Roboto"/>
              </a:rPr>
              <a:t>Our collaboration with the Pittsburgh Council on Higher Education (or PCHE for short) ensures that students across these </a:t>
            </a:r>
            <a:r>
              <a:rPr b="1" lang="en" sz="1200">
                <a:solidFill>
                  <a:srgbClr val="0000FF"/>
                </a:solidFill>
                <a:highlight>
                  <a:srgbClr val="FFFFFF"/>
                </a:highlight>
                <a:latin typeface="Roboto"/>
                <a:ea typeface="Roboto"/>
                <a:cs typeface="Roboto"/>
                <a:sym typeface="Roboto"/>
              </a:rPr>
              <a:t>[TRANSITION]</a:t>
            </a:r>
            <a:r>
              <a:rPr lang="en" sz="1200">
                <a:solidFill>
                  <a:srgbClr val="202124"/>
                </a:solidFill>
                <a:highlight>
                  <a:srgbClr val="FFFFFF"/>
                </a:highlight>
                <a:latin typeface="Roboto"/>
                <a:ea typeface="Roboto"/>
                <a:cs typeface="Roboto"/>
                <a:sym typeface="Roboto"/>
              </a:rPr>
              <a:t> institutions will benefit from KnewB. This includes Carlow University, Pittsburgh Theological Seminary, Robert Morris University, the University of Pittsburgh, Chatham University, Duquesne University, La Roche University, and Point Park University. All of which have already been accounted for in our data analysis and long term planning efforts. "</a:t>
            </a:r>
            <a:endParaRPr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1" lang="en" sz="1200">
                <a:solidFill>
                  <a:srgbClr val="0000FF"/>
                </a:solidFill>
                <a:highlight>
                  <a:srgbClr val="FFFFFF"/>
                </a:highlight>
                <a:latin typeface="Roboto"/>
                <a:ea typeface="Roboto"/>
                <a:cs typeface="Roboto"/>
                <a:sym typeface="Roboto"/>
              </a:rPr>
              <a:t>[NEXT SLIDE]</a:t>
            </a:r>
            <a:endParaRPr b="1" sz="1400">
              <a:solidFill>
                <a:srgbClr val="222222"/>
              </a:solidFill>
            </a:endParaRPr>
          </a:p>
          <a:p>
            <a:pPr indent="0" lvl="0" marL="0" rtl="0" algn="l">
              <a:spcBef>
                <a:spcPts val="1200"/>
              </a:spcBef>
              <a:spcAft>
                <a:spcPts val="0"/>
              </a:spcAft>
              <a:buNone/>
            </a:pPr>
            <a:r>
              <a:rPr b="1" lang="en" sz="1400">
                <a:solidFill>
                  <a:srgbClr val="222222"/>
                </a:solidFill>
              </a:rPr>
              <a:t>OLD SLIDE CONTENT</a:t>
            </a:r>
            <a:endParaRPr b="1" sz="1400">
              <a:solidFill>
                <a:srgbClr val="222222"/>
              </a:solidFill>
            </a:endParaRPr>
          </a:p>
          <a:p>
            <a:pPr indent="-241300" lvl="0" marL="292100" rtl="0" algn="l">
              <a:spcBef>
                <a:spcPts val="0"/>
              </a:spcBef>
              <a:spcAft>
                <a:spcPts val="0"/>
              </a:spcAft>
              <a:buClr>
                <a:srgbClr val="34A5DA"/>
              </a:buClr>
              <a:buSzPts val="1600"/>
              <a:buFont typeface="Arial"/>
              <a:buChar char="▸"/>
            </a:pPr>
            <a:r>
              <a:rPr b="1" lang="en" sz="1400">
                <a:solidFill>
                  <a:srgbClr val="222222"/>
                </a:solidFill>
              </a:rPr>
              <a:t>KnewB</a:t>
            </a:r>
            <a:r>
              <a:rPr b="1" lang="en" sz="1600">
                <a:solidFill>
                  <a:srgbClr val="222222"/>
                </a:solidFill>
              </a:rPr>
              <a:t> market / target customer</a:t>
            </a:r>
            <a:endParaRPr b="1" sz="1600">
              <a:solidFill>
                <a:srgbClr val="222222"/>
              </a:solidFill>
            </a:endParaRPr>
          </a:p>
          <a:p>
            <a:pPr indent="0" lvl="0" marL="292100" rtl="0" algn="l">
              <a:spcBef>
                <a:spcPts val="0"/>
              </a:spcBef>
              <a:spcAft>
                <a:spcPts val="0"/>
              </a:spcAft>
              <a:buClr>
                <a:schemeClr val="dk1"/>
              </a:buClr>
              <a:buSzPts val="1100"/>
              <a:buFont typeface="Arial"/>
              <a:buNone/>
            </a:pPr>
            <a:r>
              <a:rPr lang="en" sz="1600">
                <a:solidFill>
                  <a:srgbClr val="222222"/>
                </a:solidFill>
              </a:rPr>
              <a:t>People who are new to Pittsburgh or are here for the first time, specifically: students, employees, and tourist.</a:t>
            </a:r>
            <a:br>
              <a:rPr lang="en" sz="1600">
                <a:solidFill>
                  <a:srgbClr val="222222"/>
                </a:solidFill>
              </a:rPr>
            </a:br>
            <a:r>
              <a:rPr lang="en" sz="3100">
                <a:solidFill>
                  <a:srgbClr val="E7253A"/>
                </a:solidFill>
              </a:rPr>
              <a:t>New Students in Universities moving to Pittsburgh, PA roughly 10-20,000 annually</a:t>
            </a:r>
            <a:br>
              <a:rPr lang="en" sz="1600">
                <a:solidFill>
                  <a:srgbClr val="222222"/>
                </a:solidFill>
              </a:rPr>
            </a:br>
            <a:endParaRPr sz="1600">
              <a:solidFill>
                <a:srgbClr val="222222"/>
              </a:solidFill>
            </a:endParaRPr>
          </a:p>
          <a:p>
            <a:pPr indent="-241300" lvl="0" marL="292100" rtl="0" algn="l">
              <a:spcBef>
                <a:spcPts val="0"/>
              </a:spcBef>
              <a:spcAft>
                <a:spcPts val="0"/>
              </a:spcAft>
              <a:buClr>
                <a:srgbClr val="34A5DA"/>
              </a:buClr>
              <a:buSzPts val="1600"/>
              <a:buFont typeface="Arial"/>
              <a:buChar char="▸"/>
            </a:pPr>
            <a:r>
              <a:rPr b="1" lang="en" sz="1600">
                <a:solidFill>
                  <a:srgbClr val="222222"/>
                </a:solidFill>
              </a:rPr>
              <a:t>How big is the market? </a:t>
            </a:r>
            <a:endParaRPr b="1" sz="1600">
              <a:solidFill>
                <a:srgbClr val="222222"/>
              </a:solidFill>
            </a:endParaRPr>
          </a:p>
          <a:p>
            <a:pPr indent="0" lvl="0" marL="292100" rtl="0" algn="l">
              <a:spcBef>
                <a:spcPts val="0"/>
              </a:spcBef>
              <a:spcAft>
                <a:spcPts val="0"/>
              </a:spcAft>
              <a:buClr>
                <a:schemeClr val="dk1"/>
              </a:buClr>
              <a:buSzPts val="1100"/>
              <a:buFont typeface="Arial"/>
              <a:buNone/>
            </a:pPr>
            <a:r>
              <a:rPr lang="en" sz="1600">
                <a:solidFill>
                  <a:srgbClr val="222222"/>
                </a:solidFill>
              </a:rPr>
              <a:t>Approximately 20,000 incoming students, including undergraduates, graduates, and exchange students from local universities. Around 10,000 visitors annually, as well as new residents or employees relocating to the city.</a:t>
            </a:r>
            <a:br>
              <a:rPr lang="en" sz="1600">
                <a:solidFill>
                  <a:srgbClr val="222222"/>
                </a:solidFill>
              </a:rPr>
            </a:br>
            <a:endParaRPr sz="1600">
              <a:solidFill>
                <a:srgbClr val="222222"/>
              </a:solidFill>
            </a:endParaRPr>
          </a:p>
          <a:p>
            <a:pPr indent="-241300" lvl="0" marL="292100" rtl="0" algn="l">
              <a:spcBef>
                <a:spcPts val="0"/>
              </a:spcBef>
              <a:spcAft>
                <a:spcPts val="0"/>
              </a:spcAft>
              <a:buClr>
                <a:srgbClr val="34A5DA"/>
              </a:buClr>
              <a:buSzPts val="1600"/>
              <a:buFont typeface="Arial"/>
              <a:buChar char="▸"/>
            </a:pPr>
            <a:r>
              <a:rPr b="1" lang="en" sz="1600">
                <a:solidFill>
                  <a:srgbClr val="222222"/>
                </a:solidFill>
              </a:rPr>
              <a:t>What are the market forces / drivers?</a:t>
            </a:r>
            <a:endParaRPr b="1" sz="1600">
              <a:solidFill>
                <a:srgbClr val="222222"/>
              </a:solidFill>
            </a:endParaRPr>
          </a:p>
          <a:p>
            <a:pPr indent="0" lvl="0" marL="292100" rtl="0" algn="l">
              <a:spcBef>
                <a:spcPts val="0"/>
              </a:spcBef>
              <a:spcAft>
                <a:spcPts val="0"/>
              </a:spcAft>
              <a:buClr>
                <a:schemeClr val="dk1"/>
              </a:buClr>
              <a:buSzPts val="1100"/>
              <a:buFont typeface="Arial"/>
              <a:buNone/>
            </a:pPr>
            <a:r>
              <a:rPr lang="en" sz="1600">
                <a:solidFill>
                  <a:srgbClr val="222222"/>
                </a:solidFill>
              </a:rPr>
              <a:t>There is a steady influx of students from local universities along with new employees relocating for jobs in Pittsburgh’s growing tech and healthcare sectors. Moreover, there is also a rising number of tourists seeking authentic city experiences. Finally, there is an increasing demand for personalized, easily accessible information that go beyond traditional, fragmented city guides.</a:t>
            </a:r>
            <a:endParaRPr/>
          </a:p>
        </p:txBody>
      </p:sp>
      <p:sp>
        <p:nvSpPr>
          <p:cNvPr id="126" name="Google Shape;126;g309415d6d1c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ffa8383664_1_11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200">
                <a:solidFill>
                  <a:srgbClr val="202124"/>
                </a:solidFill>
                <a:highlight>
                  <a:srgbClr val="FFFFFF"/>
                </a:highlight>
                <a:latin typeface="Roboto"/>
                <a:ea typeface="Roboto"/>
                <a:cs typeface="Roboto"/>
                <a:sym typeface="Roboto"/>
              </a:rPr>
              <a:t>Slide 8: Business Model </a:t>
            </a:r>
            <a:r>
              <a:rPr b="1" lang="en" sz="1200">
                <a:solidFill>
                  <a:srgbClr val="FF0000"/>
                </a:solidFill>
                <a:highlight>
                  <a:srgbClr val="FFFFFF"/>
                </a:highlight>
                <a:latin typeface="Roboto"/>
                <a:ea typeface="Roboto"/>
                <a:cs typeface="Roboto"/>
                <a:sym typeface="Roboto"/>
              </a:rPr>
              <a:t>(XiaoYang)</a:t>
            </a:r>
            <a:endParaRPr b="1"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1" lang="en" sz="1200">
                <a:solidFill>
                  <a:srgbClr val="0000FF"/>
                </a:solidFill>
                <a:highlight>
                  <a:srgbClr val="FFFFFF"/>
                </a:highlight>
                <a:latin typeface="Roboto"/>
                <a:ea typeface="Roboto"/>
                <a:cs typeface="Roboto"/>
                <a:sym typeface="Roboto"/>
              </a:rPr>
              <a:t>[</a:t>
            </a:r>
            <a:r>
              <a:rPr b="1" lang="en" sz="1200">
                <a:solidFill>
                  <a:srgbClr val="0000FF"/>
                </a:solidFill>
                <a:highlight>
                  <a:srgbClr val="FFFFFF"/>
                </a:highlight>
                <a:latin typeface="Roboto"/>
                <a:ea typeface="Roboto"/>
                <a:cs typeface="Roboto"/>
                <a:sym typeface="Roboto"/>
              </a:rPr>
              <a:t>TRANSITION</a:t>
            </a:r>
            <a:r>
              <a:rPr b="1" lang="en" sz="1200">
                <a:solidFill>
                  <a:srgbClr val="0000FF"/>
                </a:solidFill>
                <a:highlight>
                  <a:srgbClr val="FFFFFF"/>
                </a:highlight>
                <a:latin typeface="Roboto"/>
                <a:ea typeface="Roboto"/>
                <a:cs typeface="Roboto"/>
                <a:sym typeface="Roboto"/>
              </a:rPr>
              <a:t>] </a:t>
            </a:r>
            <a:r>
              <a:rPr lang="en" sz="1200">
                <a:solidFill>
                  <a:srgbClr val="202124"/>
                </a:solidFill>
                <a:highlight>
                  <a:srgbClr val="FFFFFF"/>
                </a:highlight>
                <a:latin typeface="Roboto"/>
                <a:ea typeface="Roboto"/>
                <a:cs typeface="Roboto"/>
                <a:sym typeface="Roboto"/>
              </a:rPr>
              <a:t>"KnewB generates revenue through </a:t>
            </a:r>
            <a:r>
              <a:rPr b="1" lang="en" sz="1200">
                <a:solidFill>
                  <a:srgbClr val="0000FF"/>
                </a:solidFill>
                <a:highlight>
                  <a:srgbClr val="FFFFFF"/>
                </a:highlight>
                <a:latin typeface="Roboto"/>
                <a:ea typeface="Roboto"/>
                <a:cs typeface="Roboto"/>
                <a:sym typeface="Roboto"/>
              </a:rPr>
              <a:t>[</a:t>
            </a:r>
            <a:r>
              <a:rPr b="1" lang="en" sz="1200">
                <a:solidFill>
                  <a:srgbClr val="0000FF"/>
                </a:solidFill>
                <a:highlight>
                  <a:srgbClr val="FFFFFF"/>
                </a:highlight>
                <a:latin typeface="Roboto"/>
                <a:ea typeface="Roboto"/>
                <a:cs typeface="Roboto"/>
                <a:sym typeface="Roboto"/>
              </a:rPr>
              <a:t>TRANSITION</a:t>
            </a:r>
            <a:r>
              <a:rPr b="1" lang="en" sz="1200">
                <a:solidFill>
                  <a:srgbClr val="0000FF"/>
                </a:solidFill>
                <a:highlight>
                  <a:srgbClr val="FFFFFF"/>
                </a:highlight>
                <a:latin typeface="Roboto"/>
                <a:ea typeface="Roboto"/>
                <a:cs typeface="Roboto"/>
                <a:sym typeface="Roboto"/>
              </a:rPr>
              <a:t>] </a:t>
            </a:r>
            <a:r>
              <a:rPr lang="en" sz="1200">
                <a:solidFill>
                  <a:srgbClr val="202124"/>
                </a:solidFill>
                <a:highlight>
                  <a:srgbClr val="FFFFFF"/>
                </a:highlight>
                <a:latin typeface="Roboto"/>
                <a:ea typeface="Roboto"/>
                <a:cs typeface="Roboto"/>
                <a:sym typeface="Roboto"/>
              </a:rPr>
              <a:t>partnerships with local businesses, </a:t>
            </a:r>
            <a:r>
              <a:rPr b="1" lang="en" sz="1200">
                <a:solidFill>
                  <a:srgbClr val="0000FF"/>
                </a:solidFill>
                <a:highlight>
                  <a:srgbClr val="FFFFFF"/>
                </a:highlight>
                <a:latin typeface="Roboto"/>
                <a:ea typeface="Roboto"/>
                <a:cs typeface="Roboto"/>
                <a:sym typeface="Roboto"/>
              </a:rPr>
              <a:t>[</a:t>
            </a:r>
            <a:r>
              <a:rPr b="1" lang="en" sz="1200">
                <a:solidFill>
                  <a:srgbClr val="0000FF"/>
                </a:solidFill>
                <a:highlight>
                  <a:srgbClr val="FFFFFF"/>
                </a:highlight>
                <a:latin typeface="Roboto"/>
                <a:ea typeface="Roboto"/>
                <a:cs typeface="Roboto"/>
                <a:sym typeface="Roboto"/>
              </a:rPr>
              <a:t>TRANSITION</a:t>
            </a:r>
            <a:r>
              <a:rPr b="1" lang="en" sz="1200">
                <a:solidFill>
                  <a:srgbClr val="0000FF"/>
                </a:solidFill>
                <a:highlight>
                  <a:srgbClr val="FFFFFF"/>
                </a:highlight>
                <a:latin typeface="Roboto"/>
                <a:ea typeface="Roboto"/>
                <a:cs typeface="Roboto"/>
                <a:sym typeface="Roboto"/>
              </a:rPr>
              <a:t>] </a:t>
            </a:r>
            <a:r>
              <a:rPr lang="en" sz="1200">
                <a:solidFill>
                  <a:srgbClr val="202124"/>
                </a:solidFill>
                <a:highlight>
                  <a:srgbClr val="FFFFFF"/>
                </a:highlight>
                <a:latin typeface="Roboto"/>
                <a:ea typeface="Roboto"/>
                <a:cs typeface="Roboto"/>
                <a:sym typeface="Roboto"/>
              </a:rPr>
              <a:t>event bookings, and </a:t>
            </a:r>
            <a:r>
              <a:rPr b="1" lang="en" sz="1200">
                <a:solidFill>
                  <a:srgbClr val="0000FF"/>
                </a:solidFill>
                <a:highlight>
                  <a:srgbClr val="FFFFFF"/>
                </a:highlight>
                <a:latin typeface="Roboto"/>
                <a:ea typeface="Roboto"/>
                <a:cs typeface="Roboto"/>
                <a:sym typeface="Roboto"/>
              </a:rPr>
              <a:t>[</a:t>
            </a:r>
            <a:r>
              <a:rPr b="1" lang="en" sz="1200">
                <a:solidFill>
                  <a:srgbClr val="0000FF"/>
                </a:solidFill>
                <a:highlight>
                  <a:srgbClr val="FFFFFF"/>
                </a:highlight>
                <a:latin typeface="Roboto"/>
                <a:ea typeface="Roboto"/>
                <a:cs typeface="Roboto"/>
                <a:sym typeface="Roboto"/>
              </a:rPr>
              <a:t>TRANSITION</a:t>
            </a:r>
            <a:r>
              <a:rPr b="1" lang="en" sz="1200">
                <a:solidFill>
                  <a:srgbClr val="0000FF"/>
                </a:solidFill>
                <a:highlight>
                  <a:srgbClr val="FFFFFF"/>
                </a:highlight>
                <a:latin typeface="Roboto"/>
                <a:ea typeface="Roboto"/>
                <a:cs typeface="Roboto"/>
                <a:sym typeface="Roboto"/>
              </a:rPr>
              <a:t>] </a:t>
            </a:r>
            <a:r>
              <a:rPr lang="en" sz="1200">
                <a:solidFill>
                  <a:srgbClr val="202124"/>
                </a:solidFill>
                <a:highlight>
                  <a:srgbClr val="FFFFFF"/>
                </a:highlight>
                <a:latin typeface="Roboto"/>
                <a:ea typeface="Roboto"/>
                <a:cs typeface="Roboto"/>
                <a:sym typeface="Roboto"/>
              </a:rPr>
              <a:t>advertisements. For example, a local restaurant can promote their services on our platform, or a user can book an event directly through KnewB. We keep our transaction and advertisement fees low—just $0.50 per placement—to maintain accessibility for students and businesses alike."</a:t>
            </a:r>
            <a:endParaRPr b="1" sz="1500">
              <a:solidFill>
                <a:srgbClr val="222222"/>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rgbClr val="0000FF"/>
                </a:solidFill>
                <a:highlight>
                  <a:srgbClr val="FFFFFF"/>
                </a:highlight>
                <a:latin typeface="Roboto"/>
                <a:ea typeface="Roboto"/>
                <a:cs typeface="Roboto"/>
                <a:sym typeface="Roboto"/>
              </a:rPr>
              <a:t>[NEXT SLIDE]</a:t>
            </a:r>
            <a:endParaRPr b="1" sz="1500">
              <a:solidFill>
                <a:srgbClr val="222222"/>
              </a:solidFill>
            </a:endParaRPr>
          </a:p>
          <a:p>
            <a:pPr indent="0" lvl="0" marL="0" rtl="0" algn="l">
              <a:spcBef>
                <a:spcPts val="1200"/>
              </a:spcBef>
              <a:spcAft>
                <a:spcPts val="0"/>
              </a:spcAft>
              <a:buNone/>
            </a:pPr>
            <a:r>
              <a:t/>
            </a:r>
            <a:endParaRPr b="1" sz="1500">
              <a:solidFill>
                <a:srgbClr val="222222"/>
              </a:solidFill>
            </a:endParaRPr>
          </a:p>
          <a:p>
            <a:pPr indent="0" lvl="0" marL="0" rtl="0" algn="l">
              <a:spcBef>
                <a:spcPts val="0"/>
              </a:spcBef>
              <a:spcAft>
                <a:spcPts val="0"/>
              </a:spcAft>
              <a:buNone/>
            </a:pPr>
            <a:r>
              <a:t/>
            </a:r>
            <a:endParaRPr b="1" sz="1500">
              <a:solidFill>
                <a:srgbClr val="222222"/>
              </a:solidFill>
            </a:endParaRPr>
          </a:p>
          <a:p>
            <a:pPr indent="0" lvl="0" marL="0" rtl="0" algn="l">
              <a:spcBef>
                <a:spcPts val="0"/>
              </a:spcBef>
              <a:spcAft>
                <a:spcPts val="0"/>
              </a:spcAft>
              <a:buNone/>
            </a:pPr>
            <a:r>
              <a:t/>
            </a:r>
            <a:endParaRPr b="1" sz="1500">
              <a:solidFill>
                <a:srgbClr val="222222"/>
              </a:solidFill>
            </a:endParaRPr>
          </a:p>
          <a:p>
            <a:pPr indent="0" lvl="0" marL="0" rtl="0" algn="l">
              <a:spcBef>
                <a:spcPts val="0"/>
              </a:spcBef>
              <a:spcAft>
                <a:spcPts val="0"/>
              </a:spcAft>
              <a:buNone/>
            </a:pPr>
            <a:r>
              <a:rPr b="1" lang="en" sz="1500">
                <a:solidFill>
                  <a:srgbClr val="222222"/>
                </a:solidFill>
              </a:rPr>
              <a:t>OLD SLIDE CONTENT</a:t>
            </a:r>
            <a:endParaRPr b="1" sz="1500">
              <a:solidFill>
                <a:srgbClr val="222222"/>
              </a:solidFill>
            </a:endParaRPr>
          </a:p>
          <a:p>
            <a:pPr indent="-234950" lvl="0" marL="292100" rtl="0" algn="l">
              <a:spcBef>
                <a:spcPts val="0"/>
              </a:spcBef>
              <a:spcAft>
                <a:spcPts val="0"/>
              </a:spcAft>
              <a:buClr>
                <a:srgbClr val="34A5DA"/>
              </a:buClr>
              <a:buSzPts val="1500"/>
              <a:buFont typeface="Arial"/>
              <a:buChar char="▸"/>
            </a:pPr>
            <a:r>
              <a:rPr b="1" lang="en" sz="1500">
                <a:solidFill>
                  <a:srgbClr val="222222"/>
                </a:solidFill>
              </a:rPr>
              <a:t>How does </a:t>
            </a:r>
            <a:r>
              <a:rPr b="1" lang="en" sz="1400">
                <a:solidFill>
                  <a:srgbClr val="222222"/>
                </a:solidFill>
              </a:rPr>
              <a:t>KnewB</a:t>
            </a:r>
            <a:r>
              <a:rPr b="1" lang="en" sz="1500">
                <a:solidFill>
                  <a:srgbClr val="222222"/>
                </a:solidFill>
              </a:rPr>
              <a:t> make money?</a:t>
            </a:r>
            <a:endParaRPr b="1" sz="1500">
              <a:solidFill>
                <a:srgbClr val="222222"/>
              </a:solidFill>
            </a:endParaRPr>
          </a:p>
          <a:p>
            <a:pPr indent="-234950" lvl="1" marL="584200" rtl="0" algn="l">
              <a:spcBef>
                <a:spcPts val="0"/>
              </a:spcBef>
              <a:spcAft>
                <a:spcPts val="0"/>
              </a:spcAft>
              <a:buClr>
                <a:srgbClr val="34A5DA"/>
              </a:buClr>
              <a:buSzPts val="1500"/>
              <a:buFont typeface="Arial"/>
              <a:buChar char="▸"/>
            </a:pPr>
            <a:r>
              <a:rPr lang="en" sz="1500" u="sng">
                <a:solidFill>
                  <a:schemeClr val="dk1"/>
                </a:solidFill>
              </a:rPr>
              <a:t>Retail Partnerships: </a:t>
            </a:r>
            <a:r>
              <a:rPr lang="en" sz="1500">
                <a:solidFill>
                  <a:schemeClr val="dk1"/>
                </a:solidFill>
              </a:rPr>
              <a:t>Collaborate with retail stores to facilitate online order processing and earn commissions on sales.</a:t>
            </a:r>
            <a:endParaRPr sz="1500">
              <a:solidFill>
                <a:schemeClr val="dk1"/>
              </a:solidFill>
            </a:endParaRPr>
          </a:p>
          <a:p>
            <a:pPr indent="-234950" lvl="1" marL="584200" rtl="0" algn="l">
              <a:spcBef>
                <a:spcPts val="0"/>
              </a:spcBef>
              <a:spcAft>
                <a:spcPts val="0"/>
              </a:spcAft>
              <a:buClr>
                <a:srgbClr val="34A5DA"/>
              </a:buClr>
              <a:buSzPts val="1500"/>
              <a:buFont typeface="Arial"/>
              <a:buChar char="▸"/>
            </a:pPr>
            <a:r>
              <a:rPr lang="en" sz="1500" u="sng">
                <a:solidFill>
                  <a:schemeClr val="dk1"/>
                </a:solidFill>
              </a:rPr>
              <a:t>Event Bookings:</a:t>
            </a:r>
            <a:r>
              <a:rPr lang="en" sz="1500">
                <a:solidFill>
                  <a:schemeClr val="dk1"/>
                </a:solidFill>
              </a:rPr>
              <a:t> Partner with local sightseeing destinations to handle event bookings and charge a service fee.</a:t>
            </a:r>
            <a:endParaRPr sz="1500">
              <a:solidFill>
                <a:schemeClr val="dk1"/>
              </a:solidFill>
            </a:endParaRPr>
          </a:p>
          <a:p>
            <a:pPr indent="-234950" lvl="1" marL="584200" rtl="0" algn="l">
              <a:spcBef>
                <a:spcPts val="0"/>
              </a:spcBef>
              <a:spcAft>
                <a:spcPts val="0"/>
              </a:spcAft>
              <a:buClr>
                <a:srgbClr val="34A5DA"/>
              </a:buClr>
              <a:buSzPts val="1500"/>
              <a:buFont typeface="Arial"/>
              <a:buChar char="▸"/>
            </a:pPr>
            <a:r>
              <a:rPr lang="en" sz="1500" u="sng">
                <a:solidFill>
                  <a:schemeClr val="dk1"/>
                </a:solidFill>
              </a:rPr>
              <a:t>Advertisement Revenue: </a:t>
            </a:r>
            <a:r>
              <a:rPr lang="en" sz="1500">
                <a:solidFill>
                  <a:schemeClr val="dk1"/>
                </a:solidFill>
              </a:rPr>
              <a:t>Display advertisements for stores, events, and local attractions to generate ad revenue.</a:t>
            </a:r>
            <a:br>
              <a:rPr lang="en" sz="1500">
                <a:solidFill>
                  <a:schemeClr val="dk1"/>
                </a:solidFill>
              </a:rPr>
            </a:br>
            <a:endParaRPr sz="1500">
              <a:solidFill>
                <a:srgbClr val="222222"/>
              </a:solidFill>
            </a:endParaRPr>
          </a:p>
          <a:p>
            <a:pPr indent="-234950" lvl="0" marL="292100" rtl="0" algn="l">
              <a:spcBef>
                <a:spcPts val="0"/>
              </a:spcBef>
              <a:spcAft>
                <a:spcPts val="0"/>
              </a:spcAft>
              <a:buClr>
                <a:srgbClr val="34A5DA"/>
              </a:buClr>
              <a:buSzPts val="1500"/>
              <a:buFont typeface="Arial"/>
              <a:buChar char="▸"/>
            </a:pPr>
            <a:r>
              <a:rPr b="1" lang="en" sz="1500">
                <a:solidFill>
                  <a:srgbClr val="222222"/>
                </a:solidFill>
              </a:rPr>
              <a:t>Pricing details</a:t>
            </a:r>
            <a:endParaRPr b="1" sz="1500">
              <a:solidFill>
                <a:srgbClr val="222222"/>
              </a:solidFill>
            </a:endParaRPr>
          </a:p>
          <a:p>
            <a:pPr indent="-234950" lvl="1" marL="584200" rtl="0" algn="l">
              <a:spcBef>
                <a:spcPts val="0"/>
              </a:spcBef>
              <a:spcAft>
                <a:spcPts val="0"/>
              </a:spcAft>
              <a:buClr>
                <a:srgbClr val="34A5DA"/>
              </a:buClr>
              <a:buSzPts val="1500"/>
              <a:buFont typeface="Arial"/>
              <a:buChar char="▸"/>
            </a:pPr>
            <a:r>
              <a:rPr lang="en" sz="1500" u="sng">
                <a:solidFill>
                  <a:schemeClr val="dk1"/>
                </a:solidFill>
              </a:rPr>
              <a:t>Convenience Fee</a:t>
            </a:r>
            <a:r>
              <a:rPr lang="en" sz="1500">
                <a:solidFill>
                  <a:schemeClr val="dk1"/>
                </a:solidFill>
              </a:rPr>
              <a:t>: Charge a convenience fee of $0.50 per transaction.</a:t>
            </a:r>
            <a:endParaRPr sz="1500">
              <a:solidFill>
                <a:schemeClr val="dk1"/>
              </a:solidFill>
            </a:endParaRPr>
          </a:p>
          <a:p>
            <a:pPr indent="-234950" lvl="1" marL="584200" rtl="0" algn="l">
              <a:spcBef>
                <a:spcPts val="0"/>
              </a:spcBef>
              <a:spcAft>
                <a:spcPts val="0"/>
              </a:spcAft>
              <a:buClr>
                <a:srgbClr val="34A5DA"/>
              </a:buClr>
              <a:buSzPts val="1500"/>
              <a:buFont typeface="Arial"/>
              <a:buChar char="▸"/>
            </a:pPr>
            <a:r>
              <a:rPr lang="en" sz="1500" u="sng">
                <a:solidFill>
                  <a:schemeClr val="dk1"/>
                </a:solidFill>
              </a:rPr>
              <a:t>Advertisement Fee: </a:t>
            </a:r>
            <a:r>
              <a:rPr lang="en" sz="1500">
                <a:solidFill>
                  <a:schemeClr val="dk1"/>
                </a:solidFill>
              </a:rPr>
              <a:t>Earn an advertisement fee of $0.50 per placement.</a:t>
            </a:r>
            <a:br>
              <a:rPr lang="en" sz="1500">
                <a:solidFill>
                  <a:schemeClr val="dk1"/>
                </a:solidFill>
              </a:rPr>
            </a:br>
            <a:endParaRPr sz="1500">
              <a:solidFill>
                <a:srgbClr val="222222"/>
              </a:solidFill>
            </a:endParaRPr>
          </a:p>
          <a:p>
            <a:pPr indent="-234950" lvl="0" marL="292100" rtl="0" algn="l">
              <a:spcBef>
                <a:spcPts val="0"/>
              </a:spcBef>
              <a:spcAft>
                <a:spcPts val="0"/>
              </a:spcAft>
              <a:buClr>
                <a:srgbClr val="34A5DA"/>
              </a:buClr>
              <a:buSzPts val="1500"/>
              <a:buFont typeface="Arial"/>
              <a:buChar char="▸"/>
            </a:pPr>
            <a:r>
              <a:rPr b="1" lang="en" sz="1500">
                <a:solidFill>
                  <a:srgbClr val="222222"/>
                </a:solidFill>
              </a:rPr>
              <a:t>Include metrics, e.g.:</a:t>
            </a:r>
            <a:endParaRPr b="1" sz="1500">
              <a:solidFill>
                <a:srgbClr val="222222"/>
              </a:solidFill>
            </a:endParaRPr>
          </a:p>
          <a:p>
            <a:pPr indent="-234950" lvl="1" marL="584200" rtl="0" algn="l">
              <a:spcBef>
                <a:spcPts val="0"/>
              </a:spcBef>
              <a:spcAft>
                <a:spcPts val="0"/>
              </a:spcAft>
              <a:buClr>
                <a:srgbClr val="34A5DA"/>
              </a:buClr>
              <a:buSzPts val="1500"/>
              <a:buFont typeface="Arial"/>
              <a:buChar char="▸"/>
            </a:pPr>
            <a:r>
              <a:rPr lang="en" sz="1500" u="sng">
                <a:solidFill>
                  <a:schemeClr val="dk1"/>
                </a:solidFill>
              </a:rPr>
              <a:t>Number of Site Visits per Day:</a:t>
            </a:r>
            <a:r>
              <a:rPr lang="en" sz="1500">
                <a:solidFill>
                  <a:schemeClr val="dk1"/>
                </a:solidFill>
              </a:rPr>
              <a:t> Track daily user traffic to gauge platform engagement.</a:t>
            </a:r>
            <a:endParaRPr sz="1500">
              <a:solidFill>
                <a:schemeClr val="dk1"/>
              </a:solidFill>
            </a:endParaRPr>
          </a:p>
          <a:p>
            <a:pPr indent="-234950" lvl="1" marL="584200" rtl="0" algn="l">
              <a:spcBef>
                <a:spcPts val="0"/>
              </a:spcBef>
              <a:spcAft>
                <a:spcPts val="0"/>
              </a:spcAft>
              <a:buClr>
                <a:srgbClr val="34A5DA"/>
              </a:buClr>
              <a:buSzPts val="1500"/>
              <a:buFont typeface="Arial"/>
              <a:buChar char="▸"/>
            </a:pPr>
            <a:r>
              <a:rPr lang="en" sz="1500" u="sng">
                <a:solidFill>
                  <a:schemeClr val="dk1"/>
                </a:solidFill>
              </a:rPr>
              <a:t>Average Order Value (AOV):</a:t>
            </a:r>
            <a:r>
              <a:rPr lang="en" sz="1500">
                <a:solidFill>
                  <a:schemeClr val="dk1"/>
                </a:solidFill>
              </a:rPr>
              <a:t> Measure the average value of transactions made on the platform.</a:t>
            </a:r>
            <a:endParaRPr sz="1500">
              <a:solidFill>
                <a:schemeClr val="dk1"/>
              </a:solidFill>
            </a:endParaRPr>
          </a:p>
          <a:p>
            <a:pPr indent="-234950" lvl="1" marL="584200" rtl="0" algn="l">
              <a:spcBef>
                <a:spcPts val="0"/>
              </a:spcBef>
              <a:spcAft>
                <a:spcPts val="0"/>
              </a:spcAft>
              <a:buClr>
                <a:srgbClr val="34A5DA"/>
              </a:buClr>
              <a:buSzPts val="1500"/>
              <a:buFont typeface="Arial"/>
              <a:buChar char="▸"/>
            </a:pPr>
            <a:r>
              <a:rPr lang="en" sz="1500" u="sng">
                <a:solidFill>
                  <a:schemeClr val="dk1"/>
                </a:solidFill>
              </a:rPr>
              <a:t>Customer Lifetime Value (LTV):</a:t>
            </a:r>
            <a:r>
              <a:rPr lang="en" sz="1500">
                <a:solidFill>
                  <a:schemeClr val="dk1"/>
                </a:solidFill>
              </a:rPr>
              <a:t> Calculate the estimated revenue from each customer over their engagement period with the platform.</a:t>
            </a:r>
            <a:endParaRPr/>
          </a:p>
        </p:txBody>
      </p:sp>
      <p:sp>
        <p:nvSpPr>
          <p:cNvPr id="142" name="Google Shape;142;g2ffa8383664_1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ffa8383664_1_1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200">
                <a:solidFill>
                  <a:srgbClr val="202124"/>
                </a:solidFill>
                <a:highlight>
                  <a:srgbClr val="FFFFFF"/>
                </a:highlight>
                <a:latin typeface="Roboto"/>
                <a:ea typeface="Roboto"/>
                <a:cs typeface="Roboto"/>
                <a:sym typeface="Roboto"/>
              </a:rPr>
              <a:t>Slide 9: Competition </a:t>
            </a:r>
            <a:r>
              <a:rPr b="1" lang="en" sz="1200">
                <a:solidFill>
                  <a:srgbClr val="FF0000"/>
                </a:solidFill>
                <a:highlight>
                  <a:srgbClr val="FFFFFF"/>
                </a:highlight>
                <a:latin typeface="Roboto"/>
                <a:ea typeface="Roboto"/>
                <a:cs typeface="Roboto"/>
                <a:sym typeface="Roboto"/>
              </a:rPr>
              <a:t>(XiaoYang)</a:t>
            </a:r>
            <a:endParaRPr b="1" sz="12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02124"/>
                </a:solidFill>
                <a:highlight>
                  <a:srgbClr val="FFFFFF"/>
                </a:highlight>
                <a:latin typeface="Roboto"/>
                <a:ea typeface="Roboto"/>
                <a:cs typeface="Roboto"/>
                <a:sym typeface="Roboto"/>
              </a:rPr>
              <a:t>"Sure, there are platforms like Yelp </a:t>
            </a:r>
            <a:r>
              <a:rPr b="1" lang="en" sz="1200">
                <a:solidFill>
                  <a:srgbClr val="0000FF"/>
                </a:solidFill>
                <a:highlight>
                  <a:srgbClr val="FFFFFF"/>
                </a:highlight>
                <a:latin typeface="Roboto"/>
                <a:ea typeface="Roboto"/>
                <a:cs typeface="Roboto"/>
                <a:sym typeface="Roboto"/>
              </a:rPr>
              <a:t>[TRANSITION] </a:t>
            </a:r>
            <a:r>
              <a:rPr lang="en" sz="1200">
                <a:solidFill>
                  <a:srgbClr val="202124"/>
                </a:solidFill>
                <a:highlight>
                  <a:srgbClr val="FFFFFF"/>
                </a:highlight>
                <a:latin typeface="Roboto"/>
                <a:ea typeface="Roboto"/>
                <a:cs typeface="Roboto"/>
                <a:sym typeface="Roboto"/>
              </a:rPr>
              <a:t>Citizen, </a:t>
            </a:r>
            <a:r>
              <a:rPr b="1" lang="en" sz="1200">
                <a:solidFill>
                  <a:srgbClr val="0000FF"/>
                </a:solidFill>
                <a:highlight>
                  <a:srgbClr val="FFFFFF"/>
                </a:highlight>
                <a:latin typeface="Roboto"/>
                <a:ea typeface="Roboto"/>
                <a:cs typeface="Roboto"/>
                <a:sym typeface="Roboto"/>
              </a:rPr>
              <a:t>[</a:t>
            </a:r>
            <a:r>
              <a:rPr b="1" lang="en" sz="1200">
                <a:solidFill>
                  <a:srgbClr val="0000FF"/>
                </a:solidFill>
                <a:highlight>
                  <a:srgbClr val="FFFFFF"/>
                </a:highlight>
                <a:latin typeface="Roboto"/>
                <a:ea typeface="Roboto"/>
                <a:cs typeface="Roboto"/>
                <a:sym typeface="Roboto"/>
              </a:rPr>
              <a:t>TRANSITION</a:t>
            </a:r>
            <a:r>
              <a:rPr b="1" lang="en" sz="1200">
                <a:solidFill>
                  <a:srgbClr val="0000FF"/>
                </a:solidFill>
                <a:highlight>
                  <a:srgbClr val="FFFFFF"/>
                </a:highlight>
                <a:latin typeface="Roboto"/>
                <a:ea typeface="Roboto"/>
                <a:cs typeface="Roboto"/>
                <a:sym typeface="Roboto"/>
              </a:rPr>
              <a:t>] </a:t>
            </a:r>
            <a:r>
              <a:rPr lang="en" sz="1200">
                <a:solidFill>
                  <a:srgbClr val="202124"/>
                </a:solidFill>
                <a:highlight>
                  <a:srgbClr val="FFFFFF"/>
                </a:highlight>
                <a:latin typeface="Roboto"/>
                <a:ea typeface="Roboto"/>
                <a:cs typeface="Roboto"/>
                <a:sym typeface="Roboto"/>
              </a:rPr>
              <a:t>or Visit Pittsburgh, </a:t>
            </a:r>
            <a:r>
              <a:rPr b="1" lang="en" sz="1200">
                <a:solidFill>
                  <a:srgbClr val="0000FF"/>
                </a:solidFill>
                <a:highlight>
                  <a:srgbClr val="FFFFFF"/>
                </a:highlight>
                <a:latin typeface="Roboto"/>
                <a:ea typeface="Roboto"/>
                <a:cs typeface="Roboto"/>
                <a:sym typeface="Roboto"/>
              </a:rPr>
              <a:t>[</a:t>
            </a:r>
            <a:r>
              <a:rPr b="1" lang="en" sz="1200">
                <a:solidFill>
                  <a:srgbClr val="0000FF"/>
                </a:solidFill>
                <a:highlight>
                  <a:srgbClr val="FFFFFF"/>
                </a:highlight>
                <a:latin typeface="Roboto"/>
                <a:ea typeface="Roboto"/>
                <a:cs typeface="Roboto"/>
                <a:sym typeface="Roboto"/>
              </a:rPr>
              <a:t>TRANSITION</a:t>
            </a:r>
            <a:r>
              <a:rPr b="1" lang="en" sz="1200">
                <a:solidFill>
                  <a:srgbClr val="0000FF"/>
                </a:solidFill>
                <a:highlight>
                  <a:srgbClr val="FFFFFF"/>
                </a:highlight>
                <a:latin typeface="Roboto"/>
                <a:ea typeface="Roboto"/>
                <a:cs typeface="Roboto"/>
                <a:sym typeface="Roboto"/>
              </a:rPr>
              <a:t>]</a:t>
            </a:r>
            <a:r>
              <a:rPr lang="en" sz="1200">
                <a:solidFill>
                  <a:srgbClr val="202124"/>
                </a:solidFill>
                <a:highlight>
                  <a:srgbClr val="FFFFFF"/>
                </a:highlight>
                <a:latin typeface="Roboto"/>
                <a:ea typeface="Roboto"/>
                <a:cs typeface="Roboto"/>
                <a:sym typeface="Roboto"/>
              </a:rPr>
              <a:t> but KnewB offers more. You may be asking, </a:t>
            </a:r>
            <a:r>
              <a:rPr b="1" lang="en" sz="1200">
                <a:solidFill>
                  <a:srgbClr val="0000FF"/>
                </a:solidFill>
                <a:highlight>
                  <a:srgbClr val="FFFFFF"/>
                </a:highlight>
                <a:latin typeface="Roboto"/>
                <a:ea typeface="Roboto"/>
                <a:cs typeface="Roboto"/>
                <a:sym typeface="Roboto"/>
              </a:rPr>
              <a:t>[NEXT SLIDE] </a:t>
            </a:r>
            <a:endParaRPr b="1" sz="1600">
              <a:solidFill>
                <a:srgbClr val="222222"/>
              </a:solidFill>
            </a:endParaRPr>
          </a:p>
          <a:p>
            <a:pPr indent="0" lvl="0" marL="0" rtl="0" algn="l">
              <a:spcBef>
                <a:spcPts val="1200"/>
              </a:spcBef>
              <a:spcAft>
                <a:spcPts val="0"/>
              </a:spcAft>
              <a:buNone/>
            </a:pPr>
            <a:r>
              <a:t/>
            </a:r>
            <a:endParaRPr b="1" sz="1600">
              <a:solidFill>
                <a:srgbClr val="222222"/>
              </a:solidFill>
            </a:endParaRPr>
          </a:p>
          <a:p>
            <a:pPr indent="0" lvl="0" marL="0" rtl="0" algn="l">
              <a:spcBef>
                <a:spcPts val="0"/>
              </a:spcBef>
              <a:spcAft>
                <a:spcPts val="0"/>
              </a:spcAft>
              <a:buNone/>
            </a:pPr>
            <a:r>
              <a:rPr b="1" lang="en" sz="1600">
                <a:solidFill>
                  <a:srgbClr val="222222"/>
                </a:solidFill>
              </a:rPr>
              <a:t>OLD SLIDE CONTENT</a:t>
            </a:r>
            <a:endParaRPr b="1" sz="1600">
              <a:solidFill>
                <a:srgbClr val="222222"/>
              </a:solidFill>
            </a:endParaRPr>
          </a:p>
          <a:p>
            <a:pPr indent="-241300" lvl="0" marL="292100" rtl="0" algn="l">
              <a:spcBef>
                <a:spcPts val="0"/>
              </a:spcBef>
              <a:spcAft>
                <a:spcPts val="0"/>
              </a:spcAft>
              <a:buClr>
                <a:srgbClr val="34A5DA"/>
              </a:buClr>
              <a:buSzPts val="1600"/>
              <a:buFont typeface="Arial"/>
              <a:buChar char="▸"/>
            </a:pPr>
            <a:r>
              <a:rPr b="1" lang="en" sz="1600">
                <a:solidFill>
                  <a:srgbClr val="222222"/>
                </a:solidFill>
              </a:rPr>
              <a:t>Who are the key players?</a:t>
            </a:r>
            <a:endParaRPr b="1" sz="1600">
              <a:solidFill>
                <a:srgbClr val="222222"/>
              </a:solidFill>
            </a:endParaRPr>
          </a:p>
          <a:p>
            <a:pPr indent="-241300" lvl="1" marL="584200" rtl="0" algn="l">
              <a:spcBef>
                <a:spcPts val="0"/>
              </a:spcBef>
              <a:spcAft>
                <a:spcPts val="0"/>
              </a:spcAft>
              <a:buClr>
                <a:srgbClr val="34A5DA"/>
              </a:buClr>
              <a:buSzPts val="1600"/>
              <a:buFont typeface="Arial"/>
              <a:buChar char="▸"/>
            </a:pPr>
            <a:r>
              <a:rPr lang="en" sz="1600" u="sng">
                <a:solidFill>
                  <a:srgbClr val="0000FF"/>
                </a:solidFill>
                <a:hlinkClick r:id="rId2">
                  <a:extLst>
                    <a:ext uri="{A12FA001-AC4F-418D-AE19-62706E023703}">
                      <ahyp:hlinkClr val="tx"/>
                    </a:ext>
                  </a:extLst>
                </a:hlinkClick>
              </a:rPr>
              <a:t>VisitPittsburgh</a:t>
            </a:r>
            <a:r>
              <a:rPr lang="en" sz="1600">
                <a:solidFill>
                  <a:srgbClr val="222222"/>
                </a:solidFill>
              </a:rPr>
              <a:t> (restaurants, events, festivals…)</a:t>
            </a:r>
            <a:endParaRPr sz="1600">
              <a:solidFill>
                <a:srgbClr val="222222"/>
              </a:solidFill>
            </a:endParaRPr>
          </a:p>
          <a:p>
            <a:pPr indent="-241300" lvl="1" marL="584200" rtl="0" algn="l">
              <a:spcBef>
                <a:spcPts val="0"/>
              </a:spcBef>
              <a:spcAft>
                <a:spcPts val="0"/>
              </a:spcAft>
              <a:buClr>
                <a:srgbClr val="34A5DA"/>
              </a:buClr>
              <a:buSzPts val="1600"/>
              <a:buFont typeface="Arial"/>
              <a:buChar char="▸"/>
            </a:pPr>
            <a:r>
              <a:rPr lang="en" sz="1600" u="sng">
                <a:solidFill>
                  <a:srgbClr val="0000FF"/>
                </a:solidFill>
                <a:hlinkClick r:id="rId3">
                  <a:extLst>
                    <a:ext uri="{A12FA001-AC4F-418D-AE19-62706E023703}">
                      <ahyp:hlinkClr val="tx"/>
                    </a:ext>
                  </a:extLst>
                </a:hlinkClick>
              </a:rPr>
              <a:t>Yelp</a:t>
            </a:r>
            <a:r>
              <a:rPr lang="en" sz="1600">
                <a:solidFill>
                  <a:srgbClr val="222222"/>
                </a:solidFill>
              </a:rPr>
              <a:t>, GoogleMap (Great for restaurant reviews, but lacks safety and event integration)</a:t>
            </a:r>
            <a:endParaRPr sz="1600">
              <a:solidFill>
                <a:srgbClr val="222222"/>
              </a:solidFill>
            </a:endParaRPr>
          </a:p>
          <a:p>
            <a:pPr indent="-241300" lvl="1" marL="584200" rtl="0" algn="l">
              <a:spcBef>
                <a:spcPts val="0"/>
              </a:spcBef>
              <a:spcAft>
                <a:spcPts val="0"/>
              </a:spcAft>
              <a:buClr>
                <a:srgbClr val="34A5DA"/>
              </a:buClr>
              <a:buSzPts val="1600"/>
              <a:buFont typeface="Arial"/>
              <a:buChar char="▸"/>
            </a:pPr>
            <a:r>
              <a:rPr lang="en" sz="1600" u="sng">
                <a:solidFill>
                  <a:srgbClr val="0000FF"/>
                </a:solidFill>
                <a:hlinkClick r:id="rId4">
                  <a:extLst>
                    <a:ext uri="{A12FA001-AC4F-418D-AE19-62706E023703}">
                      <ahyp:hlinkClr val="tx"/>
                    </a:ext>
                  </a:extLst>
                </a:hlinkClick>
              </a:rPr>
              <a:t>Citizen</a:t>
            </a:r>
            <a:r>
              <a:rPr lang="en" sz="1600">
                <a:solidFill>
                  <a:srgbClr val="222222"/>
                </a:solidFill>
              </a:rPr>
              <a:t> : Provides crime data but no integration with dining or entertainment</a:t>
            </a:r>
            <a:endParaRPr/>
          </a:p>
        </p:txBody>
      </p:sp>
      <p:sp>
        <p:nvSpPr>
          <p:cNvPr id="157" name="Google Shape;157;g2ffa8383664_1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showMasterSp="0">
  <p:cSld name="TITLE_1">
    <p:bg>
      <p:bgPr>
        <a:solidFill>
          <a:srgbClr val="222222"/>
        </a:solidFill>
      </p:bgPr>
    </p:bg>
    <p:spTree>
      <p:nvGrpSpPr>
        <p:cNvPr id="50" name="Shape 50"/>
        <p:cNvGrpSpPr/>
        <p:nvPr/>
      </p:nvGrpSpPr>
      <p:grpSpPr>
        <a:xfrm>
          <a:off x="0" y="0"/>
          <a:ext cx="0" cy="0"/>
          <a:chOff x="0" y="0"/>
          <a:chExt cx="0" cy="0"/>
        </a:xfrm>
      </p:grpSpPr>
      <p:cxnSp>
        <p:nvCxnSpPr>
          <p:cNvPr id="51" name="Google Shape;51;p13"/>
          <p:cNvCxnSpPr/>
          <p:nvPr/>
        </p:nvCxnSpPr>
        <p:spPr>
          <a:xfrm flipH="1" rot="10800000">
            <a:off x="285750" y="3238201"/>
            <a:ext cx="8572500" cy="300"/>
          </a:xfrm>
          <a:prstGeom prst="straightConnector1">
            <a:avLst/>
          </a:prstGeom>
          <a:noFill/>
          <a:ln cap="flat" cmpd="sng" w="38100">
            <a:solidFill>
              <a:srgbClr val="A6AAA9"/>
            </a:solidFill>
            <a:prstDash val="solid"/>
            <a:miter lim="400000"/>
            <a:headEnd len="sm" w="sm" type="none"/>
            <a:tailEnd len="sm" w="sm" type="none"/>
          </a:ln>
        </p:spPr>
      </p:cxnSp>
      <p:sp>
        <p:nvSpPr>
          <p:cNvPr id="52" name="Google Shape;52;p13"/>
          <p:cNvSpPr txBox="1"/>
          <p:nvPr>
            <p:ph type="title"/>
          </p:nvPr>
        </p:nvSpPr>
        <p:spPr>
          <a:xfrm>
            <a:off x="285750" y="3388816"/>
            <a:ext cx="8572500" cy="1426500"/>
          </a:xfrm>
          <a:prstGeom prst="rect">
            <a:avLst/>
          </a:prstGeom>
          <a:noFill/>
          <a:ln>
            <a:noFill/>
          </a:ln>
        </p:spPr>
        <p:txBody>
          <a:bodyPr anchorCtr="0" anchor="t" bIns="58925" lIns="58925" spcFirstLastPara="1" rIns="58925" wrap="square" tIns="58925">
            <a:normAutofit/>
          </a:bodyPr>
          <a:lstStyle>
            <a:lvl1pPr lvl="0" marR="0" algn="l">
              <a:lnSpc>
                <a:spcPct val="80000"/>
              </a:lnSpc>
              <a:spcBef>
                <a:spcPts val="0"/>
              </a:spcBef>
              <a:spcAft>
                <a:spcPts val="0"/>
              </a:spcAft>
              <a:buClr>
                <a:srgbClr val="E7253A"/>
              </a:buClr>
              <a:buSzPts val="9300"/>
              <a:buFont typeface="Arial"/>
              <a:buNone/>
              <a:defRPr b="0" i="0" sz="9300" u="none" cap="none" strike="noStrike">
                <a:solidFill>
                  <a:srgbClr val="E7253A"/>
                </a:solidFill>
                <a:latin typeface="Arial"/>
                <a:ea typeface="Arial"/>
                <a:cs typeface="Arial"/>
                <a:sym typeface="Arial"/>
              </a:defRPr>
            </a:lvl1pPr>
            <a:lvl2pPr lvl="1" marR="0" algn="l">
              <a:lnSpc>
                <a:spcPct val="80000"/>
              </a:lnSpc>
              <a:spcBef>
                <a:spcPts val="1800"/>
              </a:spcBef>
              <a:spcAft>
                <a:spcPts val="0"/>
              </a:spcAft>
              <a:buClr>
                <a:srgbClr val="E7253A"/>
              </a:buClr>
              <a:buSzPts val="3900"/>
              <a:buFont typeface="Arial"/>
              <a:buNone/>
              <a:defRPr b="0" i="0" sz="3900" u="none" cap="none" strike="noStrike">
                <a:solidFill>
                  <a:srgbClr val="E7253A"/>
                </a:solidFill>
                <a:latin typeface="Arial"/>
                <a:ea typeface="Arial"/>
                <a:cs typeface="Arial"/>
                <a:sym typeface="Arial"/>
              </a:defRPr>
            </a:lvl2pPr>
            <a:lvl3pPr lvl="2" marR="0" algn="l">
              <a:lnSpc>
                <a:spcPct val="80000"/>
              </a:lnSpc>
              <a:spcBef>
                <a:spcPts val="1800"/>
              </a:spcBef>
              <a:spcAft>
                <a:spcPts val="0"/>
              </a:spcAft>
              <a:buClr>
                <a:srgbClr val="E7253A"/>
              </a:buClr>
              <a:buSzPts val="3900"/>
              <a:buFont typeface="Arial"/>
              <a:buNone/>
              <a:defRPr b="0" i="0" sz="3900" u="none" cap="none" strike="noStrike">
                <a:solidFill>
                  <a:srgbClr val="E7253A"/>
                </a:solidFill>
                <a:latin typeface="Arial"/>
                <a:ea typeface="Arial"/>
                <a:cs typeface="Arial"/>
                <a:sym typeface="Arial"/>
              </a:defRPr>
            </a:lvl3pPr>
            <a:lvl4pPr lvl="3" marR="0" algn="l">
              <a:lnSpc>
                <a:spcPct val="80000"/>
              </a:lnSpc>
              <a:spcBef>
                <a:spcPts val="1800"/>
              </a:spcBef>
              <a:spcAft>
                <a:spcPts val="0"/>
              </a:spcAft>
              <a:buClr>
                <a:srgbClr val="E7253A"/>
              </a:buClr>
              <a:buSzPts val="3900"/>
              <a:buFont typeface="Arial"/>
              <a:buNone/>
              <a:defRPr b="0" i="0" sz="3900" u="none" cap="none" strike="noStrike">
                <a:solidFill>
                  <a:srgbClr val="E7253A"/>
                </a:solidFill>
                <a:latin typeface="Arial"/>
                <a:ea typeface="Arial"/>
                <a:cs typeface="Arial"/>
                <a:sym typeface="Arial"/>
              </a:defRPr>
            </a:lvl4pPr>
            <a:lvl5pPr lvl="4" marR="0" algn="l">
              <a:lnSpc>
                <a:spcPct val="80000"/>
              </a:lnSpc>
              <a:spcBef>
                <a:spcPts val="1800"/>
              </a:spcBef>
              <a:spcAft>
                <a:spcPts val="0"/>
              </a:spcAft>
              <a:buClr>
                <a:srgbClr val="E7253A"/>
              </a:buClr>
              <a:buSzPts val="3900"/>
              <a:buFont typeface="Arial"/>
              <a:buNone/>
              <a:defRPr b="0" i="0" sz="3900" u="none" cap="none" strike="noStrike">
                <a:solidFill>
                  <a:srgbClr val="E7253A"/>
                </a:solidFill>
                <a:latin typeface="Arial"/>
                <a:ea typeface="Arial"/>
                <a:cs typeface="Arial"/>
                <a:sym typeface="Arial"/>
              </a:defRPr>
            </a:lvl5pPr>
            <a:lvl6pPr lvl="5" marR="0" algn="l">
              <a:lnSpc>
                <a:spcPct val="80000"/>
              </a:lnSpc>
              <a:spcBef>
                <a:spcPts val="1800"/>
              </a:spcBef>
              <a:spcAft>
                <a:spcPts val="0"/>
              </a:spcAft>
              <a:buClr>
                <a:srgbClr val="E7253A"/>
              </a:buClr>
              <a:buSzPts val="3900"/>
              <a:buFont typeface="Arial"/>
              <a:buNone/>
              <a:defRPr b="0" i="0" sz="3900" u="none" cap="none" strike="noStrike">
                <a:solidFill>
                  <a:srgbClr val="E7253A"/>
                </a:solidFill>
                <a:latin typeface="Arial"/>
                <a:ea typeface="Arial"/>
                <a:cs typeface="Arial"/>
                <a:sym typeface="Arial"/>
              </a:defRPr>
            </a:lvl6pPr>
            <a:lvl7pPr lvl="6" marR="0" algn="l">
              <a:lnSpc>
                <a:spcPct val="80000"/>
              </a:lnSpc>
              <a:spcBef>
                <a:spcPts val="1800"/>
              </a:spcBef>
              <a:spcAft>
                <a:spcPts val="0"/>
              </a:spcAft>
              <a:buClr>
                <a:srgbClr val="E7253A"/>
              </a:buClr>
              <a:buSzPts val="3900"/>
              <a:buFont typeface="Arial"/>
              <a:buNone/>
              <a:defRPr b="0" i="0" sz="3900" u="none" cap="none" strike="noStrike">
                <a:solidFill>
                  <a:srgbClr val="E7253A"/>
                </a:solidFill>
                <a:latin typeface="Arial"/>
                <a:ea typeface="Arial"/>
                <a:cs typeface="Arial"/>
                <a:sym typeface="Arial"/>
              </a:defRPr>
            </a:lvl7pPr>
            <a:lvl8pPr lvl="7" marR="0" algn="l">
              <a:lnSpc>
                <a:spcPct val="80000"/>
              </a:lnSpc>
              <a:spcBef>
                <a:spcPts val="1800"/>
              </a:spcBef>
              <a:spcAft>
                <a:spcPts val="0"/>
              </a:spcAft>
              <a:buClr>
                <a:srgbClr val="E7253A"/>
              </a:buClr>
              <a:buSzPts val="3900"/>
              <a:buFont typeface="Arial"/>
              <a:buNone/>
              <a:defRPr b="0" i="0" sz="3900" u="none" cap="none" strike="noStrike">
                <a:solidFill>
                  <a:srgbClr val="E7253A"/>
                </a:solidFill>
                <a:latin typeface="Arial"/>
                <a:ea typeface="Arial"/>
                <a:cs typeface="Arial"/>
                <a:sym typeface="Arial"/>
              </a:defRPr>
            </a:lvl8pPr>
            <a:lvl9pPr lvl="8" marR="0" algn="l">
              <a:lnSpc>
                <a:spcPct val="80000"/>
              </a:lnSpc>
              <a:spcBef>
                <a:spcPts val="1800"/>
              </a:spcBef>
              <a:spcAft>
                <a:spcPts val="0"/>
              </a:spcAft>
              <a:buClr>
                <a:srgbClr val="E7253A"/>
              </a:buClr>
              <a:buSzPts val="3900"/>
              <a:buFont typeface="Arial"/>
              <a:buNone/>
              <a:defRPr b="0" i="0" sz="3900" u="none" cap="none" strike="noStrike">
                <a:solidFill>
                  <a:srgbClr val="E7253A"/>
                </a:solidFill>
                <a:latin typeface="Arial"/>
                <a:ea typeface="Arial"/>
                <a:cs typeface="Arial"/>
                <a:sym typeface="Arial"/>
              </a:defRPr>
            </a:lvl9pPr>
          </a:lstStyle>
          <a:p/>
        </p:txBody>
      </p:sp>
      <p:sp>
        <p:nvSpPr>
          <p:cNvPr id="53" name="Google Shape;53;p13"/>
          <p:cNvSpPr txBox="1"/>
          <p:nvPr>
            <p:ph idx="1" type="body"/>
          </p:nvPr>
        </p:nvSpPr>
        <p:spPr>
          <a:xfrm>
            <a:off x="285750" y="2250281"/>
            <a:ext cx="8572500" cy="951000"/>
          </a:xfrm>
          <a:prstGeom prst="rect">
            <a:avLst/>
          </a:prstGeom>
          <a:noFill/>
          <a:ln>
            <a:noFill/>
          </a:ln>
        </p:spPr>
        <p:txBody>
          <a:bodyPr anchorCtr="0" anchor="b" bIns="58925" lIns="58925" spcFirstLastPara="1" rIns="58925" wrap="square" tIns="58925">
            <a:normAutofit/>
          </a:bodyPr>
          <a:lstStyle>
            <a:lvl1pPr indent="-228600" lvl="0" marL="457200" marR="0" algn="l">
              <a:lnSpc>
                <a:spcPct val="80000"/>
              </a:lnSpc>
              <a:spcBef>
                <a:spcPts val="1500"/>
              </a:spcBef>
              <a:spcAft>
                <a:spcPts val="0"/>
              </a:spcAft>
              <a:buClr>
                <a:srgbClr val="A6AAA9"/>
              </a:buClr>
              <a:buSzPts val="3500"/>
              <a:buFont typeface="Avenir"/>
              <a:buNone/>
              <a:defRPr b="0" i="0" sz="3500" u="none" cap="none" strike="noStrike">
                <a:solidFill>
                  <a:srgbClr val="A6AAA9"/>
                </a:solidFill>
                <a:latin typeface="Arial"/>
                <a:ea typeface="Arial"/>
                <a:cs typeface="Arial"/>
                <a:sym typeface="Arial"/>
              </a:defRPr>
            </a:lvl1pPr>
            <a:lvl2pPr indent="-228600" lvl="1" marL="914400" marR="0" algn="l">
              <a:lnSpc>
                <a:spcPct val="80000"/>
              </a:lnSpc>
              <a:spcBef>
                <a:spcPts val="1500"/>
              </a:spcBef>
              <a:spcAft>
                <a:spcPts val="0"/>
              </a:spcAft>
              <a:buClr>
                <a:srgbClr val="A6AAA9"/>
              </a:buClr>
              <a:buSzPts val="3500"/>
              <a:buFont typeface="Avenir"/>
              <a:buNone/>
              <a:defRPr b="0" i="0" sz="3500" u="none" cap="none" strike="noStrike">
                <a:solidFill>
                  <a:srgbClr val="A6AAA9"/>
                </a:solidFill>
                <a:latin typeface="Arial"/>
                <a:ea typeface="Arial"/>
                <a:cs typeface="Arial"/>
                <a:sym typeface="Arial"/>
              </a:defRPr>
            </a:lvl2pPr>
            <a:lvl3pPr indent="-228600" lvl="2" marL="1371600" marR="0" algn="l">
              <a:lnSpc>
                <a:spcPct val="80000"/>
              </a:lnSpc>
              <a:spcBef>
                <a:spcPts val="1500"/>
              </a:spcBef>
              <a:spcAft>
                <a:spcPts val="0"/>
              </a:spcAft>
              <a:buClr>
                <a:srgbClr val="A6AAA9"/>
              </a:buClr>
              <a:buSzPts val="3500"/>
              <a:buFont typeface="Avenir"/>
              <a:buNone/>
              <a:defRPr b="0" i="0" sz="3500" u="none" cap="none" strike="noStrike">
                <a:solidFill>
                  <a:srgbClr val="A6AAA9"/>
                </a:solidFill>
                <a:latin typeface="Arial"/>
                <a:ea typeface="Arial"/>
                <a:cs typeface="Arial"/>
                <a:sym typeface="Arial"/>
              </a:defRPr>
            </a:lvl3pPr>
            <a:lvl4pPr indent="-228600" lvl="3" marL="1828800" marR="0" algn="l">
              <a:lnSpc>
                <a:spcPct val="80000"/>
              </a:lnSpc>
              <a:spcBef>
                <a:spcPts val="1500"/>
              </a:spcBef>
              <a:spcAft>
                <a:spcPts val="0"/>
              </a:spcAft>
              <a:buClr>
                <a:srgbClr val="A6AAA9"/>
              </a:buClr>
              <a:buSzPts val="3500"/>
              <a:buFont typeface="Avenir"/>
              <a:buNone/>
              <a:defRPr b="0" i="0" sz="3500" u="none" cap="none" strike="noStrike">
                <a:solidFill>
                  <a:srgbClr val="A6AAA9"/>
                </a:solidFill>
                <a:latin typeface="Arial"/>
                <a:ea typeface="Arial"/>
                <a:cs typeface="Arial"/>
                <a:sym typeface="Arial"/>
              </a:defRPr>
            </a:lvl4pPr>
            <a:lvl5pPr indent="-228600" lvl="4" marL="2286000" marR="0" algn="l">
              <a:lnSpc>
                <a:spcPct val="80000"/>
              </a:lnSpc>
              <a:spcBef>
                <a:spcPts val="1500"/>
              </a:spcBef>
              <a:spcAft>
                <a:spcPts val="0"/>
              </a:spcAft>
              <a:buClr>
                <a:srgbClr val="A6AAA9"/>
              </a:buClr>
              <a:buSzPts val="3500"/>
              <a:buFont typeface="Avenir"/>
              <a:buNone/>
              <a:defRPr b="0" i="0" sz="3500" u="none" cap="none" strike="noStrike">
                <a:solidFill>
                  <a:srgbClr val="A6AAA9"/>
                </a:solidFill>
                <a:latin typeface="Arial"/>
                <a:ea typeface="Arial"/>
                <a:cs typeface="Arial"/>
                <a:sym typeface="Arial"/>
              </a:defRPr>
            </a:lvl5pPr>
            <a:lvl6pPr indent="-374650" lvl="5" marL="2743200" marR="0" algn="l">
              <a:lnSpc>
                <a:spcPct val="100000"/>
              </a:lnSpc>
              <a:spcBef>
                <a:spcPts val="1800"/>
              </a:spcBef>
              <a:spcAft>
                <a:spcPts val="0"/>
              </a:spcAft>
              <a:buClr>
                <a:srgbClr val="38A3D5"/>
              </a:buClr>
              <a:buSzPts val="2300"/>
              <a:buFont typeface="Avenir"/>
              <a:buChar char="‣"/>
              <a:defRPr b="0" i="0" sz="2200" u="none" cap="none" strike="noStrike">
                <a:solidFill>
                  <a:srgbClr val="838787"/>
                </a:solidFill>
                <a:latin typeface="Avenir"/>
                <a:ea typeface="Avenir"/>
                <a:cs typeface="Avenir"/>
                <a:sym typeface="Avenir"/>
              </a:defRPr>
            </a:lvl6pPr>
            <a:lvl7pPr indent="-374650" lvl="6" marL="3200400" marR="0" algn="l">
              <a:lnSpc>
                <a:spcPct val="100000"/>
              </a:lnSpc>
              <a:spcBef>
                <a:spcPts val="1800"/>
              </a:spcBef>
              <a:spcAft>
                <a:spcPts val="0"/>
              </a:spcAft>
              <a:buClr>
                <a:srgbClr val="38A3D5"/>
              </a:buClr>
              <a:buSzPts val="2300"/>
              <a:buFont typeface="Avenir"/>
              <a:buChar char="‣"/>
              <a:defRPr b="0" i="0" sz="2200" u="none" cap="none" strike="noStrike">
                <a:solidFill>
                  <a:srgbClr val="838787"/>
                </a:solidFill>
                <a:latin typeface="Avenir"/>
                <a:ea typeface="Avenir"/>
                <a:cs typeface="Avenir"/>
                <a:sym typeface="Avenir"/>
              </a:defRPr>
            </a:lvl7pPr>
            <a:lvl8pPr indent="-374650" lvl="7" marL="3657600" marR="0" algn="l">
              <a:lnSpc>
                <a:spcPct val="100000"/>
              </a:lnSpc>
              <a:spcBef>
                <a:spcPts val="1800"/>
              </a:spcBef>
              <a:spcAft>
                <a:spcPts val="0"/>
              </a:spcAft>
              <a:buClr>
                <a:srgbClr val="38A3D5"/>
              </a:buClr>
              <a:buSzPts val="2300"/>
              <a:buFont typeface="Avenir"/>
              <a:buChar char="‣"/>
              <a:defRPr b="0" i="0" sz="2200" u="none" cap="none" strike="noStrike">
                <a:solidFill>
                  <a:srgbClr val="838787"/>
                </a:solidFill>
                <a:latin typeface="Avenir"/>
                <a:ea typeface="Avenir"/>
                <a:cs typeface="Avenir"/>
                <a:sym typeface="Avenir"/>
              </a:defRPr>
            </a:lvl8pPr>
            <a:lvl9pPr indent="-374650" lvl="8" marL="4114800" marR="0" algn="l">
              <a:lnSpc>
                <a:spcPct val="100000"/>
              </a:lnSpc>
              <a:spcBef>
                <a:spcPts val="1800"/>
              </a:spcBef>
              <a:spcAft>
                <a:spcPts val="0"/>
              </a:spcAft>
              <a:buClr>
                <a:srgbClr val="38A3D5"/>
              </a:buClr>
              <a:buSzPts val="2300"/>
              <a:buFont typeface="Avenir"/>
              <a:buChar char="‣"/>
              <a:defRPr b="0" i="0" sz="2200" u="none" cap="none" strike="noStrike">
                <a:solidFill>
                  <a:srgbClr val="838787"/>
                </a:solidFill>
                <a:latin typeface="Avenir"/>
                <a:ea typeface="Avenir"/>
                <a:cs typeface="Avenir"/>
                <a:sym typeface="Avenir"/>
              </a:defRPr>
            </a:lvl9pPr>
          </a:lstStyle>
          <a:p/>
        </p:txBody>
      </p:sp>
      <p:sp>
        <p:nvSpPr>
          <p:cNvPr id="54" name="Google Shape;54;p13"/>
          <p:cNvSpPr txBox="1"/>
          <p:nvPr>
            <p:ph idx="12" type="sldNum"/>
          </p:nvPr>
        </p:nvSpPr>
        <p:spPr>
          <a:xfrm>
            <a:off x="8574216" y="227707"/>
            <a:ext cx="285900" cy="241200"/>
          </a:xfrm>
          <a:prstGeom prst="rect">
            <a:avLst/>
          </a:prstGeom>
          <a:noFill/>
          <a:ln>
            <a:noFill/>
          </a:ln>
        </p:spPr>
        <p:txBody>
          <a:bodyPr anchorCtr="0" anchor="t" bIns="32750" lIns="32750" spcFirstLastPara="1" rIns="32750" wrap="square" tIns="32750">
            <a:noAutofit/>
          </a:bodyPr>
          <a:lstStyle>
            <a:lvl1pPr indent="0" lvl="0" marL="0" marR="0" algn="r">
              <a:lnSpc>
                <a:spcPct val="80000"/>
              </a:lnSpc>
              <a:spcBef>
                <a:spcPts val="0"/>
              </a:spcBef>
              <a:spcAft>
                <a:spcPts val="0"/>
              </a:spcAft>
              <a:buClr>
                <a:srgbClr val="838787"/>
              </a:buClr>
              <a:buSzPts val="1500"/>
              <a:buFont typeface="Arial"/>
              <a:buNone/>
              <a:defRPr b="0" i="0" sz="1500" u="none" cap="none" strike="noStrike">
                <a:solidFill>
                  <a:srgbClr val="838787"/>
                </a:solidFill>
                <a:latin typeface="Arial"/>
                <a:ea typeface="Arial"/>
                <a:cs typeface="Arial"/>
                <a:sym typeface="Arial"/>
              </a:defRPr>
            </a:lvl1pPr>
            <a:lvl2pPr indent="0" lvl="1" marL="0" marR="0" algn="r">
              <a:lnSpc>
                <a:spcPct val="80000"/>
              </a:lnSpc>
              <a:spcBef>
                <a:spcPts val="0"/>
              </a:spcBef>
              <a:spcAft>
                <a:spcPts val="0"/>
              </a:spcAft>
              <a:buClr>
                <a:srgbClr val="838787"/>
              </a:buClr>
              <a:buSzPts val="1500"/>
              <a:buFont typeface="Arial"/>
              <a:buNone/>
              <a:defRPr b="0" i="0" sz="1500" u="none" cap="none" strike="noStrike">
                <a:solidFill>
                  <a:srgbClr val="838787"/>
                </a:solidFill>
                <a:latin typeface="Arial"/>
                <a:ea typeface="Arial"/>
                <a:cs typeface="Arial"/>
                <a:sym typeface="Arial"/>
              </a:defRPr>
            </a:lvl2pPr>
            <a:lvl3pPr indent="0" lvl="2" marL="0" marR="0" algn="r">
              <a:lnSpc>
                <a:spcPct val="80000"/>
              </a:lnSpc>
              <a:spcBef>
                <a:spcPts val="0"/>
              </a:spcBef>
              <a:spcAft>
                <a:spcPts val="0"/>
              </a:spcAft>
              <a:buClr>
                <a:srgbClr val="838787"/>
              </a:buClr>
              <a:buSzPts val="1500"/>
              <a:buFont typeface="Arial"/>
              <a:buNone/>
              <a:defRPr b="0" i="0" sz="1500" u="none" cap="none" strike="noStrike">
                <a:solidFill>
                  <a:srgbClr val="838787"/>
                </a:solidFill>
                <a:latin typeface="Arial"/>
                <a:ea typeface="Arial"/>
                <a:cs typeface="Arial"/>
                <a:sym typeface="Arial"/>
              </a:defRPr>
            </a:lvl3pPr>
            <a:lvl4pPr indent="0" lvl="3" marL="0" marR="0" algn="r">
              <a:lnSpc>
                <a:spcPct val="80000"/>
              </a:lnSpc>
              <a:spcBef>
                <a:spcPts val="0"/>
              </a:spcBef>
              <a:spcAft>
                <a:spcPts val="0"/>
              </a:spcAft>
              <a:buClr>
                <a:srgbClr val="838787"/>
              </a:buClr>
              <a:buSzPts val="1500"/>
              <a:buFont typeface="Arial"/>
              <a:buNone/>
              <a:defRPr b="0" i="0" sz="1500" u="none" cap="none" strike="noStrike">
                <a:solidFill>
                  <a:srgbClr val="838787"/>
                </a:solidFill>
                <a:latin typeface="Arial"/>
                <a:ea typeface="Arial"/>
                <a:cs typeface="Arial"/>
                <a:sym typeface="Arial"/>
              </a:defRPr>
            </a:lvl4pPr>
            <a:lvl5pPr indent="0" lvl="4" marL="0" marR="0" algn="r">
              <a:lnSpc>
                <a:spcPct val="80000"/>
              </a:lnSpc>
              <a:spcBef>
                <a:spcPts val="0"/>
              </a:spcBef>
              <a:spcAft>
                <a:spcPts val="0"/>
              </a:spcAft>
              <a:buClr>
                <a:srgbClr val="838787"/>
              </a:buClr>
              <a:buSzPts val="1500"/>
              <a:buFont typeface="Arial"/>
              <a:buNone/>
              <a:defRPr b="0" i="0" sz="1500" u="none" cap="none" strike="noStrike">
                <a:solidFill>
                  <a:srgbClr val="838787"/>
                </a:solidFill>
                <a:latin typeface="Arial"/>
                <a:ea typeface="Arial"/>
                <a:cs typeface="Arial"/>
                <a:sym typeface="Arial"/>
              </a:defRPr>
            </a:lvl5pPr>
            <a:lvl6pPr indent="0" lvl="5" marL="0" marR="0" algn="r">
              <a:lnSpc>
                <a:spcPct val="80000"/>
              </a:lnSpc>
              <a:spcBef>
                <a:spcPts val="0"/>
              </a:spcBef>
              <a:spcAft>
                <a:spcPts val="0"/>
              </a:spcAft>
              <a:buClr>
                <a:srgbClr val="838787"/>
              </a:buClr>
              <a:buSzPts val="1500"/>
              <a:buFont typeface="Arial"/>
              <a:buNone/>
              <a:defRPr b="0" i="0" sz="1500" u="none" cap="none" strike="noStrike">
                <a:solidFill>
                  <a:srgbClr val="838787"/>
                </a:solidFill>
                <a:latin typeface="Arial"/>
                <a:ea typeface="Arial"/>
                <a:cs typeface="Arial"/>
                <a:sym typeface="Arial"/>
              </a:defRPr>
            </a:lvl6pPr>
            <a:lvl7pPr indent="0" lvl="6" marL="0" marR="0" algn="r">
              <a:lnSpc>
                <a:spcPct val="80000"/>
              </a:lnSpc>
              <a:spcBef>
                <a:spcPts val="0"/>
              </a:spcBef>
              <a:spcAft>
                <a:spcPts val="0"/>
              </a:spcAft>
              <a:buClr>
                <a:srgbClr val="838787"/>
              </a:buClr>
              <a:buSzPts val="1500"/>
              <a:buFont typeface="Arial"/>
              <a:buNone/>
              <a:defRPr b="0" i="0" sz="1500" u="none" cap="none" strike="noStrike">
                <a:solidFill>
                  <a:srgbClr val="838787"/>
                </a:solidFill>
                <a:latin typeface="Arial"/>
                <a:ea typeface="Arial"/>
                <a:cs typeface="Arial"/>
                <a:sym typeface="Arial"/>
              </a:defRPr>
            </a:lvl7pPr>
            <a:lvl8pPr indent="0" lvl="7" marL="0" marR="0" algn="r">
              <a:lnSpc>
                <a:spcPct val="80000"/>
              </a:lnSpc>
              <a:spcBef>
                <a:spcPts val="0"/>
              </a:spcBef>
              <a:spcAft>
                <a:spcPts val="0"/>
              </a:spcAft>
              <a:buClr>
                <a:srgbClr val="838787"/>
              </a:buClr>
              <a:buSzPts val="1500"/>
              <a:buFont typeface="Arial"/>
              <a:buNone/>
              <a:defRPr b="0" i="0" sz="1500" u="none" cap="none" strike="noStrike">
                <a:solidFill>
                  <a:srgbClr val="838787"/>
                </a:solidFill>
                <a:latin typeface="Arial"/>
                <a:ea typeface="Arial"/>
                <a:cs typeface="Arial"/>
                <a:sym typeface="Arial"/>
              </a:defRPr>
            </a:lvl8pPr>
            <a:lvl9pPr indent="0" lvl="8" marL="0" marR="0" algn="r">
              <a:lnSpc>
                <a:spcPct val="80000"/>
              </a:lnSpc>
              <a:spcBef>
                <a:spcPts val="0"/>
              </a:spcBef>
              <a:spcAft>
                <a:spcPts val="0"/>
              </a:spcAft>
              <a:buClr>
                <a:srgbClr val="838787"/>
              </a:buClr>
              <a:buSzPts val="1500"/>
              <a:buFont typeface="Arial"/>
              <a:buNone/>
              <a:defRPr b="0" i="0" sz="1500" u="none" cap="none" strike="noStrike">
                <a:solidFill>
                  <a:srgbClr val="838787"/>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4.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1" Type="http://schemas.openxmlformats.org/officeDocument/2006/relationships/hyperlink" Target="mailto:wyue2@andrew.cmu.edu" TargetMode="External"/><Relationship Id="rId10" Type="http://schemas.openxmlformats.org/officeDocument/2006/relationships/hyperlink" Target="mailto:afrocha@andrew.cmu.edu" TargetMode="External"/><Relationship Id="rId13" Type="http://schemas.openxmlformats.org/officeDocument/2006/relationships/hyperlink" Target="mailto:wyue2@andrew.cmu.edu" TargetMode="External"/><Relationship Id="rId12" Type="http://schemas.openxmlformats.org/officeDocument/2006/relationships/hyperlink" Target="mailto:wyue2@andrew.cmu.edu" TargetMode="External"/><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hyperlink" Target="https://www.linkedin.com/in/xiaoyang-m-0b68961a5/" TargetMode="External"/><Relationship Id="rId9" Type="http://schemas.openxmlformats.org/officeDocument/2006/relationships/image" Target="../media/image16.jpg"/><Relationship Id="rId15" Type="http://schemas.openxmlformats.org/officeDocument/2006/relationships/hyperlink" Target="mailto:semmadi@andrew.cmu.edu" TargetMode="External"/><Relationship Id="rId14" Type="http://schemas.openxmlformats.org/officeDocument/2006/relationships/hyperlink" Target="mailto:xm3@andrew.cmu.edu" TargetMode="External"/><Relationship Id="rId16" Type="http://schemas.openxmlformats.org/officeDocument/2006/relationships/image" Target="../media/image26.png"/><Relationship Id="rId5" Type="http://schemas.openxmlformats.org/officeDocument/2006/relationships/hyperlink" Target="http://www.linkedin.com/in/sai-charan-emmadi" TargetMode="External"/><Relationship Id="rId6" Type="http://schemas.openxmlformats.org/officeDocument/2006/relationships/image" Target="../media/image24.png"/><Relationship Id="rId7" Type="http://schemas.openxmlformats.org/officeDocument/2006/relationships/image" Target="../media/image31.jpg"/><Relationship Id="rId8"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1" Type="http://schemas.openxmlformats.org/officeDocument/2006/relationships/hyperlink" Target="mailto:wyue2@andrew.cmu.edu" TargetMode="External"/><Relationship Id="rId10" Type="http://schemas.openxmlformats.org/officeDocument/2006/relationships/hyperlink" Target="mailto:wyue2@andrew.cmu.edu" TargetMode="External"/><Relationship Id="rId13" Type="http://schemas.openxmlformats.org/officeDocument/2006/relationships/hyperlink" Target="mailto:xm3@andrew.cmu.edu" TargetMode="External"/><Relationship Id="rId12" Type="http://schemas.openxmlformats.org/officeDocument/2006/relationships/hyperlink" Target="mailto:wyue2@andrew.cmu.edu" TargetMode="External"/><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linkedin.com/in/xiaoyang-m-0b68961a5/" TargetMode="External"/><Relationship Id="rId4" Type="http://schemas.openxmlformats.org/officeDocument/2006/relationships/hyperlink" Target="http://www.linkedin.com/in/sai-charan-emmadi" TargetMode="External"/><Relationship Id="rId9" Type="http://schemas.openxmlformats.org/officeDocument/2006/relationships/hyperlink" Target="mailto:afrocha@andrew.cmu.edu" TargetMode="External"/><Relationship Id="rId14" Type="http://schemas.openxmlformats.org/officeDocument/2006/relationships/hyperlink" Target="mailto:semmadi@andrew.cmu.edu" TargetMode="External"/><Relationship Id="rId5" Type="http://schemas.openxmlformats.org/officeDocument/2006/relationships/image" Target="../media/image24.png"/><Relationship Id="rId6" Type="http://schemas.openxmlformats.org/officeDocument/2006/relationships/image" Target="../media/image31.jpg"/><Relationship Id="rId7" Type="http://schemas.openxmlformats.org/officeDocument/2006/relationships/image" Target="../media/image32.png"/><Relationship Id="rId8"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7.png"/><Relationship Id="rId9"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2.png"/><Relationship Id="rId8" Type="http://schemas.openxmlformats.org/officeDocument/2006/relationships/image" Target="../media/image1.png"/></Relationships>
</file>

<file path=ppt/slides/_rels/slide5.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9.png"/><Relationship Id="rId12"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7.png"/><Relationship Id="rId9"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13.png"/><Relationship Id="rId7" Type="http://schemas.openxmlformats.org/officeDocument/2006/relationships/image" Target="../media/image11.png"/><Relationship Id="rId8"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8" name="Shape 58"/>
        <p:cNvGrpSpPr/>
        <p:nvPr/>
      </p:nvGrpSpPr>
      <p:grpSpPr>
        <a:xfrm>
          <a:off x="0" y="0"/>
          <a:ext cx="0" cy="0"/>
          <a:chOff x="0" y="0"/>
          <a:chExt cx="0" cy="0"/>
        </a:xfrm>
      </p:grpSpPr>
      <p:sp>
        <p:nvSpPr>
          <p:cNvPr id="59" name="Google Shape;59;p14"/>
          <p:cNvSpPr txBox="1"/>
          <p:nvPr>
            <p:ph idx="4294967295" type="ctrTitle"/>
          </p:nvPr>
        </p:nvSpPr>
        <p:spPr>
          <a:xfrm>
            <a:off x="285750" y="3563149"/>
            <a:ext cx="8572500" cy="862200"/>
          </a:xfrm>
          <a:prstGeom prst="rect">
            <a:avLst/>
          </a:prstGeom>
          <a:noFill/>
          <a:ln>
            <a:noFill/>
          </a:ln>
        </p:spPr>
        <p:txBody>
          <a:bodyPr anchorCtr="0" anchor="t" bIns="32750" lIns="32750" spcFirstLastPara="1" rIns="32750" wrap="square" tIns="32750">
            <a:noAutofit/>
          </a:bodyPr>
          <a:lstStyle/>
          <a:p>
            <a:pPr indent="0" lvl="0" marL="0" marR="0" rtl="0" algn="l">
              <a:lnSpc>
                <a:spcPct val="80000"/>
              </a:lnSpc>
              <a:spcBef>
                <a:spcPts val="0"/>
              </a:spcBef>
              <a:spcAft>
                <a:spcPts val="0"/>
              </a:spcAft>
              <a:buClr>
                <a:srgbClr val="E7253A"/>
              </a:buClr>
              <a:buSzPts val="6200"/>
              <a:buFont typeface="Arial"/>
              <a:buNone/>
            </a:pPr>
            <a:r>
              <a:rPr b="1" lang="en" sz="6200">
                <a:solidFill>
                  <a:srgbClr val="E7253A"/>
                </a:solidFill>
              </a:rPr>
              <a:t>KnewB</a:t>
            </a:r>
            <a:endParaRPr b="1" i="0" sz="5500" u="none" cap="none" strike="noStrike">
              <a:solidFill>
                <a:srgbClr val="E7253A"/>
              </a:solidFill>
            </a:endParaRPr>
          </a:p>
        </p:txBody>
      </p:sp>
      <p:sp>
        <p:nvSpPr>
          <p:cNvPr id="60" name="Google Shape;60;p14"/>
          <p:cNvSpPr txBox="1"/>
          <p:nvPr>
            <p:ph idx="4294967295" type="subTitle"/>
          </p:nvPr>
        </p:nvSpPr>
        <p:spPr>
          <a:xfrm>
            <a:off x="285750" y="2250281"/>
            <a:ext cx="8572500" cy="951012"/>
          </a:xfrm>
          <a:prstGeom prst="rect">
            <a:avLst/>
          </a:prstGeom>
          <a:noFill/>
          <a:ln>
            <a:noFill/>
          </a:ln>
        </p:spPr>
        <p:txBody>
          <a:bodyPr anchorCtr="0" anchor="b" bIns="32750" lIns="32750" spcFirstLastPara="1" rIns="32750" wrap="square" tIns="32750">
            <a:noAutofit/>
          </a:bodyPr>
          <a:lstStyle/>
          <a:p>
            <a:pPr indent="0" lvl="0" marL="0" marR="0" rtl="0" algn="l">
              <a:lnSpc>
                <a:spcPct val="80000"/>
              </a:lnSpc>
              <a:spcBef>
                <a:spcPts val="0"/>
              </a:spcBef>
              <a:spcAft>
                <a:spcPts val="0"/>
              </a:spcAft>
              <a:buClr>
                <a:srgbClr val="FFFFFF"/>
              </a:buClr>
              <a:buSzPts val="2300"/>
              <a:buFont typeface="Avenir"/>
              <a:buNone/>
            </a:pPr>
            <a:r>
              <a:rPr lang="en" sz="2300">
                <a:solidFill>
                  <a:srgbClr val="FFFFFF"/>
                </a:solidFill>
                <a:latin typeface="Arial"/>
                <a:ea typeface="Arial"/>
                <a:cs typeface="Arial"/>
                <a:sym typeface="Arial"/>
              </a:rPr>
              <a:t>Founded September 12th, 2024</a:t>
            </a:r>
            <a:endParaRPr b="0" i="0" sz="2200" u="none" cap="none" strike="noStrike">
              <a:solidFill>
                <a:srgbClr val="838787"/>
              </a:solidFill>
              <a:latin typeface="Avenir"/>
              <a:ea typeface="Avenir"/>
              <a:cs typeface="Avenir"/>
              <a:sym typeface="Avenir"/>
            </a:endParaRPr>
          </a:p>
        </p:txBody>
      </p:sp>
      <p:sp>
        <p:nvSpPr>
          <p:cNvPr id="61" name="Google Shape;61;p14"/>
          <p:cNvSpPr txBox="1"/>
          <p:nvPr/>
        </p:nvSpPr>
        <p:spPr>
          <a:xfrm>
            <a:off x="1682100" y="4760150"/>
            <a:ext cx="5779800" cy="3324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i="1" lang="en" sz="1200">
                <a:solidFill>
                  <a:srgbClr val="E7253A"/>
                </a:solidFill>
              </a:rPr>
              <a:t>CMU Created </a:t>
            </a:r>
            <a:r>
              <a:rPr i="1" lang="en" sz="1200">
                <a:solidFill>
                  <a:srgbClr val="E7253A"/>
                </a:solidFill>
              </a:rPr>
              <a:t>for Pittsburgh </a:t>
            </a:r>
            <a:r>
              <a:rPr i="1" lang="en" sz="1200">
                <a:solidFill>
                  <a:srgbClr val="E7253A"/>
                </a:solidFill>
              </a:rPr>
              <a:t>Students, Sponsored by Heinz College Students</a:t>
            </a:r>
            <a:endParaRPr i="1" sz="1200"/>
          </a:p>
        </p:txBody>
      </p:sp>
      <p:pic>
        <p:nvPicPr>
          <p:cNvPr id="62" name="Google Shape;62;p14"/>
          <p:cNvPicPr preferRelativeResize="0"/>
          <p:nvPr/>
        </p:nvPicPr>
        <p:blipFill rotWithShape="1">
          <a:blip r:embed="rId3">
            <a:alphaModFix/>
          </a:blip>
          <a:srcRect b="23521" l="18110" r="18320" t="23309"/>
          <a:stretch/>
        </p:blipFill>
        <p:spPr>
          <a:xfrm>
            <a:off x="5669100" y="367225"/>
            <a:ext cx="3109976" cy="1950900"/>
          </a:xfrm>
          <a:prstGeom prst="rect">
            <a:avLst/>
          </a:prstGeom>
          <a:noFill/>
          <a:ln>
            <a:noFill/>
          </a:ln>
        </p:spPr>
      </p:pic>
      <p:pic>
        <p:nvPicPr>
          <p:cNvPr id="63" name="Google Shape;63;p14"/>
          <p:cNvPicPr preferRelativeResize="0"/>
          <p:nvPr/>
        </p:nvPicPr>
        <p:blipFill rotWithShape="1">
          <a:blip r:embed="rId4">
            <a:alphaModFix/>
          </a:blip>
          <a:srcRect b="8405" l="3709" r="4022" t="57714"/>
          <a:stretch/>
        </p:blipFill>
        <p:spPr>
          <a:xfrm>
            <a:off x="285750" y="1250475"/>
            <a:ext cx="4112350" cy="15100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7" name="Shape 167"/>
        <p:cNvGrpSpPr/>
        <p:nvPr/>
      </p:nvGrpSpPr>
      <p:grpSpPr>
        <a:xfrm>
          <a:off x="0" y="0"/>
          <a:ext cx="0" cy="0"/>
          <a:chOff x="0" y="0"/>
          <a:chExt cx="0" cy="0"/>
        </a:xfrm>
      </p:grpSpPr>
      <p:sp>
        <p:nvSpPr>
          <p:cNvPr id="168" name="Google Shape;16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a:t>W</a:t>
            </a:r>
            <a:r>
              <a:rPr lang="en" sz="2400"/>
              <a:t>HY KnewB?</a:t>
            </a:r>
            <a:endParaRPr sz="2400"/>
          </a:p>
        </p:txBody>
      </p:sp>
      <p:pic>
        <p:nvPicPr>
          <p:cNvPr id="169" name="Google Shape;169;p23"/>
          <p:cNvPicPr preferRelativeResize="0"/>
          <p:nvPr/>
        </p:nvPicPr>
        <p:blipFill>
          <a:blip r:embed="rId3">
            <a:alphaModFix/>
          </a:blip>
          <a:stretch>
            <a:fillRect/>
          </a:stretch>
        </p:blipFill>
        <p:spPr>
          <a:xfrm>
            <a:off x="3076288" y="1701801"/>
            <a:ext cx="2991425" cy="1739900"/>
          </a:xfrm>
          <a:prstGeom prst="rect">
            <a:avLst/>
          </a:prstGeom>
          <a:noFill/>
          <a:ln>
            <a:noFill/>
          </a:ln>
        </p:spPr>
      </p:pic>
      <p:sp>
        <p:nvSpPr>
          <p:cNvPr id="170" name="Google Shape;170;p23"/>
          <p:cNvSpPr txBox="1"/>
          <p:nvPr/>
        </p:nvSpPr>
        <p:spPr>
          <a:xfrm>
            <a:off x="6280325" y="1384938"/>
            <a:ext cx="2218500" cy="23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chemeClr val="dk1"/>
                </a:solidFill>
              </a:rPr>
              <a:t>ALL-IN-ONE</a:t>
            </a:r>
            <a:endParaRPr sz="2700">
              <a:solidFill>
                <a:schemeClr val="dk1"/>
              </a:solidFill>
            </a:endParaRPr>
          </a:p>
          <a:p>
            <a:pPr indent="0" lvl="0" marL="0" rtl="0" algn="l">
              <a:spcBef>
                <a:spcPts val="0"/>
              </a:spcBef>
              <a:spcAft>
                <a:spcPts val="0"/>
              </a:spcAft>
              <a:buNone/>
            </a:pPr>
            <a:r>
              <a:t/>
            </a:r>
            <a:endParaRPr sz="2700">
              <a:solidFill>
                <a:schemeClr val="dk1"/>
              </a:solidFill>
            </a:endParaRPr>
          </a:p>
          <a:p>
            <a:pPr indent="-400050" lvl="0" marL="457200" rtl="0" algn="l">
              <a:spcBef>
                <a:spcPts val="0"/>
              </a:spcBef>
              <a:spcAft>
                <a:spcPts val="0"/>
              </a:spcAft>
              <a:buClr>
                <a:schemeClr val="dk1"/>
              </a:buClr>
              <a:buSzPts val="2700"/>
              <a:buChar char="●"/>
            </a:pPr>
            <a:r>
              <a:rPr lang="en" sz="2700">
                <a:solidFill>
                  <a:schemeClr val="dk1"/>
                </a:solidFill>
              </a:rPr>
              <a:t>FOOD</a:t>
            </a:r>
            <a:endParaRPr sz="2700">
              <a:solidFill>
                <a:schemeClr val="dk1"/>
              </a:solidFill>
            </a:endParaRPr>
          </a:p>
          <a:p>
            <a:pPr indent="-400050" lvl="0" marL="457200" rtl="0" algn="l">
              <a:spcBef>
                <a:spcPts val="0"/>
              </a:spcBef>
              <a:spcAft>
                <a:spcPts val="0"/>
              </a:spcAft>
              <a:buClr>
                <a:schemeClr val="dk1"/>
              </a:buClr>
              <a:buSzPts val="2700"/>
              <a:buChar char="●"/>
            </a:pPr>
            <a:r>
              <a:rPr lang="en" sz="2700">
                <a:solidFill>
                  <a:schemeClr val="dk1"/>
                </a:solidFill>
              </a:rPr>
              <a:t>SAFETY</a:t>
            </a:r>
            <a:endParaRPr sz="2700">
              <a:solidFill>
                <a:schemeClr val="dk1"/>
              </a:solidFill>
            </a:endParaRPr>
          </a:p>
          <a:p>
            <a:pPr indent="-400050" lvl="0" marL="457200" rtl="0" algn="l">
              <a:spcBef>
                <a:spcPts val="0"/>
              </a:spcBef>
              <a:spcAft>
                <a:spcPts val="0"/>
              </a:spcAft>
              <a:buClr>
                <a:schemeClr val="dk1"/>
              </a:buClr>
              <a:buSzPts val="2700"/>
              <a:buChar char="●"/>
            </a:pPr>
            <a:r>
              <a:rPr lang="en" sz="2700">
                <a:solidFill>
                  <a:schemeClr val="dk1"/>
                </a:solidFill>
              </a:rPr>
              <a:t>FUN</a:t>
            </a:r>
            <a:endParaRPr sz="2700">
              <a:solidFill>
                <a:schemeClr val="dk1"/>
              </a:solidFill>
            </a:endParaRPr>
          </a:p>
        </p:txBody>
      </p:sp>
      <p:sp>
        <p:nvSpPr>
          <p:cNvPr id="171" name="Google Shape;171;p23"/>
          <p:cNvSpPr txBox="1"/>
          <p:nvPr/>
        </p:nvSpPr>
        <p:spPr>
          <a:xfrm>
            <a:off x="311700" y="1437900"/>
            <a:ext cx="2762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1"/>
                </a:solidFill>
              </a:rPr>
              <a:t>STUDENT </a:t>
            </a:r>
            <a:endParaRPr b="1" sz="2600">
              <a:solidFill>
                <a:schemeClr val="dk1"/>
              </a:solidFill>
            </a:endParaRPr>
          </a:p>
          <a:p>
            <a:pPr indent="0" lvl="0" marL="0" rtl="0" algn="l">
              <a:spcBef>
                <a:spcPts val="0"/>
              </a:spcBef>
              <a:spcAft>
                <a:spcPts val="0"/>
              </a:spcAft>
              <a:buNone/>
            </a:pPr>
            <a:r>
              <a:rPr b="1" lang="en" sz="2600">
                <a:solidFill>
                  <a:schemeClr val="dk1"/>
                </a:solidFill>
              </a:rPr>
              <a:t>CONNECTIONS</a:t>
            </a:r>
            <a:endParaRPr b="1" sz="2600">
              <a:solidFill>
                <a:schemeClr val="dk1"/>
              </a:solidFill>
            </a:endParaRPr>
          </a:p>
        </p:txBody>
      </p:sp>
      <p:pic>
        <p:nvPicPr>
          <p:cNvPr id="172" name="Google Shape;172;p23"/>
          <p:cNvPicPr preferRelativeResize="0"/>
          <p:nvPr/>
        </p:nvPicPr>
        <p:blipFill rotWithShape="1">
          <a:blip r:embed="rId4">
            <a:alphaModFix/>
          </a:blip>
          <a:srcRect b="8405" l="3709" r="4022" t="57714"/>
          <a:stretch/>
        </p:blipFill>
        <p:spPr>
          <a:xfrm>
            <a:off x="0" y="3484633"/>
            <a:ext cx="4517700" cy="1658866"/>
          </a:xfrm>
          <a:prstGeom prst="rect">
            <a:avLst/>
          </a:prstGeom>
          <a:noFill/>
          <a:ln>
            <a:noFill/>
          </a:ln>
        </p:spPr>
      </p:pic>
      <p:pic>
        <p:nvPicPr>
          <p:cNvPr id="173" name="Google Shape;173;p23"/>
          <p:cNvPicPr preferRelativeResize="0"/>
          <p:nvPr/>
        </p:nvPicPr>
        <p:blipFill>
          <a:blip r:embed="rId5">
            <a:alphaModFix/>
          </a:blip>
          <a:stretch>
            <a:fillRect/>
          </a:stretch>
        </p:blipFill>
        <p:spPr>
          <a:xfrm>
            <a:off x="424625" y="2367975"/>
            <a:ext cx="792875" cy="792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0D0D"/>
        </a:solidFill>
      </p:bgPr>
    </p:bg>
    <p:spTree>
      <p:nvGrpSpPr>
        <p:cNvPr id="177" name="Shape 177"/>
        <p:cNvGrpSpPr/>
        <p:nvPr/>
      </p:nvGrpSpPr>
      <p:grpSpPr>
        <a:xfrm>
          <a:off x="0" y="0"/>
          <a:ext cx="0" cy="0"/>
          <a:chOff x="0" y="0"/>
          <a:chExt cx="0" cy="0"/>
        </a:xfrm>
      </p:grpSpPr>
      <p:sp>
        <p:nvSpPr>
          <p:cNvPr id="178" name="Google Shape;178;p24"/>
          <p:cNvSpPr txBox="1"/>
          <p:nvPr>
            <p:ph type="title"/>
          </p:nvPr>
        </p:nvSpPr>
        <p:spPr>
          <a:xfrm>
            <a:off x="311700" y="445025"/>
            <a:ext cx="8520600" cy="572700"/>
          </a:xfrm>
          <a:prstGeom prst="rect">
            <a:avLst/>
          </a:prstGeom>
          <a:noFill/>
          <a:ln>
            <a:noFill/>
          </a:ln>
        </p:spPr>
        <p:txBody>
          <a:bodyPr anchorCtr="0" anchor="t" bIns="32750" lIns="32750" spcFirstLastPara="1" rIns="32750" wrap="square" tIns="32750">
            <a:noAutofit/>
          </a:bodyPr>
          <a:lstStyle/>
          <a:p>
            <a:pPr indent="0" lvl="0" marL="0" rtl="0" algn="l">
              <a:spcBef>
                <a:spcPts val="0"/>
              </a:spcBef>
              <a:spcAft>
                <a:spcPts val="0"/>
              </a:spcAft>
              <a:buClr>
                <a:srgbClr val="000000"/>
              </a:buClr>
              <a:buSzPts val="990"/>
              <a:buFont typeface="Arial"/>
              <a:buNone/>
            </a:pPr>
            <a:r>
              <a:rPr lang="en" sz="2420"/>
              <a:t>WHAT’S NEXT?</a:t>
            </a:r>
            <a:endParaRPr sz="2100"/>
          </a:p>
        </p:txBody>
      </p:sp>
      <p:grpSp>
        <p:nvGrpSpPr>
          <p:cNvPr id="179" name="Google Shape;179;p24"/>
          <p:cNvGrpSpPr/>
          <p:nvPr/>
        </p:nvGrpSpPr>
        <p:grpSpPr>
          <a:xfrm>
            <a:off x="47625" y="1189875"/>
            <a:ext cx="3546900" cy="3482838"/>
            <a:chOff x="0" y="1189987"/>
            <a:chExt cx="3546900" cy="3482838"/>
          </a:xfrm>
        </p:grpSpPr>
        <p:sp>
          <p:nvSpPr>
            <p:cNvPr id="180" name="Google Shape;180;p24"/>
            <p:cNvSpPr/>
            <p:nvPr/>
          </p:nvSpPr>
          <p:spPr>
            <a:xfrm>
              <a:off x="0" y="1189987"/>
              <a:ext cx="3546900" cy="819900"/>
            </a:xfrm>
            <a:prstGeom prst="homePlate">
              <a:avLst>
                <a:gd fmla="val 500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Student Engagement Events</a:t>
              </a:r>
              <a:endParaRPr>
                <a:solidFill>
                  <a:srgbClr val="FFFFFF"/>
                </a:solidFill>
                <a:latin typeface="Roboto"/>
                <a:ea typeface="Roboto"/>
                <a:cs typeface="Roboto"/>
                <a:sym typeface="Roboto"/>
              </a:endParaRPr>
            </a:p>
          </p:txBody>
        </p:sp>
        <p:sp>
          <p:nvSpPr>
            <p:cNvPr id="181" name="Google Shape;181;p24"/>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grpSp>
        <p:nvGrpSpPr>
          <p:cNvPr id="182" name="Google Shape;182;p24"/>
          <p:cNvGrpSpPr/>
          <p:nvPr/>
        </p:nvGrpSpPr>
        <p:grpSpPr>
          <a:xfrm>
            <a:off x="2944200" y="1189775"/>
            <a:ext cx="3971099" cy="3711650"/>
            <a:chOff x="2944200" y="1189775"/>
            <a:chExt cx="3971099" cy="3711650"/>
          </a:xfrm>
        </p:grpSpPr>
        <p:sp>
          <p:nvSpPr>
            <p:cNvPr id="183" name="Google Shape;183;p24"/>
            <p:cNvSpPr/>
            <p:nvPr/>
          </p:nvSpPr>
          <p:spPr>
            <a:xfrm>
              <a:off x="2944200" y="1189775"/>
              <a:ext cx="3305700" cy="819900"/>
            </a:xfrm>
            <a:prstGeom prst="chevron">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Local Companies Collaborations</a:t>
              </a:r>
              <a:endParaRPr>
                <a:solidFill>
                  <a:srgbClr val="FFFFFF"/>
                </a:solidFill>
                <a:latin typeface="Roboto"/>
                <a:ea typeface="Roboto"/>
                <a:cs typeface="Roboto"/>
                <a:sym typeface="Roboto"/>
              </a:endParaRPr>
            </a:p>
          </p:txBody>
        </p:sp>
        <p:sp>
          <p:nvSpPr>
            <p:cNvPr id="184" name="Google Shape;184;p24"/>
            <p:cNvSpPr txBox="1"/>
            <p:nvPr/>
          </p:nvSpPr>
          <p:spPr>
            <a:xfrm>
              <a:off x="4679099" y="22857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sp>
        <p:nvSpPr>
          <p:cNvPr id="185" name="Google Shape;185;p24"/>
          <p:cNvSpPr/>
          <p:nvPr/>
        </p:nvSpPr>
        <p:spPr>
          <a:xfrm>
            <a:off x="5838300" y="1189775"/>
            <a:ext cx="3305700" cy="819900"/>
          </a:xfrm>
          <a:prstGeom prst="chevron">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University and Government Partnerships</a:t>
            </a:r>
            <a:endParaRPr>
              <a:solidFill>
                <a:srgbClr val="FFFFFF"/>
              </a:solidFill>
              <a:latin typeface="Roboto"/>
              <a:ea typeface="Roboto"/>
              <a:cs typeface="Roboto"/>
              <a:sym typeface="Roboto"/>
            </a:endParaRPr>
          </a:p>
        </p:txBody>
      </p:sp>
      <p:pic>
        <p:nvPicPr>
          <p:cNvPr id="186" name="Google Shape;186;p24"/>
          <p:cNvPicPr preferRelativeResize="0"/>
          <p:nvPr/>
        </p:nvPicPr>
        <p:blipFill rotWithShape="1">
          <a:blip r:embed="rId3">
            <a:alphaModFix/>
          </a:blip>
          <a:srcRect b="13100" l="100000" r="-100000" t="-13099"/>
          <a:stretch/>
        </p:blipFill>
        <p:spPr>
          <a:xfrm>
            <a:off x="533400" y="2647950"/>
            <a:ext cx="2857500" cy="1600200"/>
          </a:xfrm>
          <a:prstGeom prst="rect">
            <a:avLst/>
          </a:prstGeom>
          <a:noFill/>
          <a:ln>
            <a:noFill/>
          </a:ln>
        </p:spPr>
      </p:pic>
      <p:sp>
        <p:nvSpPr>
          <p:cNvPr id="187" name="Google Shape;187;p24"/>
          <p:cNvSpPr txBox="1"/>
          <p:nvPr/>
        </p:nvSpPr>
        <p:spPr>
          <a:xfrm>
            <a:off x="4772025" y="2671800"/>
            <a:ext cx="4060200" cy="15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GOAL:</a:t>
            </a:r>
            <a:endParaRPr b="1" sz="2000">
              <a:solidFill>
                <a:schemeClr val="dk1"/>
              </a:solidFill>
            </a:endParaRPr>
          </a:p>
          <a:p>
            <a:pPr indent="0" lvl="0" marL="0" rtl="0" algn="l">
              <a:spcBef>
                <a:spcPts val="0"/>
              </a:spcBef>
              <a:spcAft>
                <a:spcPts val="0"/>
              </a:spcAft>
              <a:buNone/>
            </a:pPr>
            <a:r>
              <a:rPr lang="en" sz="1800">
                <a:solidFill>
                  <a:schemeClr val="dk1"/>
                </a:solidFill>
              </a:rPr>
              <a:t>(1yr) 1,000 users per academic year</a:t>
            </a:r>
            <a:endParaRPr sz="1800">
              <a:solidFill>
                <a:schemeClr val="dk1"/>
              </a:solidFill>
            </a:endParaRPr>
          </a:p>
          <a:p>
            <a:pPr indent="0" lvl="0" marL="0" rtl="0" algn="l">
              <a:spcBef>
                <a:spcPts val="0"/>
              </a:spcBef>
              <a:spcAft>
                <a:spcPts val="0"/>
              </a:spcAft>
              <a:buNone/>
            </a:pPr>
            <a:r>
              <a:rPr lang="en" sz="1800">
                <a:solidFill>
                  <a:schemeClr val="dk1"/>
                </a:solidFill>
              </a:rPr>
              <a:t>(3yr) 10,</a:t>
            </a:r>
            <a:r>
              <a:rPr lang="en" sz="1800">
                <a:solidFill>
                  <a:schemeClr val="dk1"/>
                </a:solidFill>
              </a:rPr>
              <a:t>000 users per academic year</a:t>
            </a:r>
            <a:endParaRPr sz="1800">
              <a:solidFill>
                <a:schemeClr val="dk1"/>
              </a:solidFill>
            </a:endParaRPr>
          </a:p>
          <a:p>
            <a:pPr indent="0" lvl="0" marL="0" rtl="0" algn="l">
              <a:spcBef>
                <a:spcPts val="0"/>
              </a:spcBef>
              <a:spcAft>
                <a:spcPts val="0"/>
              </a:spcAft>
              <a:buNone/>
            </a:pPr>
            <a:r>
              <a:rPr lang="en" sz="1800">
                <a:solidFill>
                  <a:schemeClr val="dk1"/>
                </a:solidFill>
              </a:rPr>
              <a:t>(5yr) 20,000 </a:t>
            </a:r>
            <a:r>
              <a:rPr lang="en" sz="1800">
                <a:solidFill>
                  <a:schemeClr val="dk1"/>
                </a:solidFill>
              </a:rPr>
              <a:t>users per academic year</a:t>
            </a:r>
            <a:endParaRPr sz="1800">
              <a:solidFill>
                <a:schemeClr val="dk1"/>
              </a:solidFill>
            </a:endParaRPr>
          </a:p>
        </p:txBody>
      </p:sp>
      <p:pic>
        <p:nvPicPr>
          <p:cNvPr id="188" name="Google Shape;188;p24"/>
          <p:cNvPicPr preferRelativeResize="0"/>
          <p:nvPr/>
        </p:nvPicPr>
        <p:blipFill rotWithShape="1">
          <a:blip r:embed="rId4">
            <a:alphaModFix/>
          </a:blip>
          <a:srcRect b="8405" l="3709" r="4022" t="57714"/>
          <a:stretch/>
        </p:blipFill>
        <p:spPr>
          <a:xfrm>
            <a:off x="0" y="3484633"/>
            <a:ext cx="4517700" cy="16588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2" name="Shape 192"/>
        <p:cNvGrpSpPr/>
        <p:nvPr/>
      </p:nvGrpSpPr>
      <p:grpSpPr>
        <a:xfrm>
          <a:off x="0" y="0"/>
          <a:ext cx="0" cy="0"/>
          <a:chOff x="0" y="0"/>
          <a:chExt cx="0" cy="0"/>
        </a:xfrm>
      </p:grpSpPr>
      <p:pic>
        <p:nvPicPr>
          <p:cNvPr id="193" name="Google Shape;193;p25"/>
          <p:cNvPicPr preferRelativeResize="0"/>
          <p:nvPr/>
        </p:nvPicPr>
        <p:blipFill rotWithShape="1">
          <a:blip r:embed="rId3">
            <a:alphaModFix/>
          </a:blip>
          <a:srcRect b="8405" l="3709" r="4022" t="57714"/>
          <a:stretch/>
        </p:blipFill>
        <p:spPr>
          <a:xfrm>
            <a:off x="0" y="3484633"/>
            <a:ext cx="4517700" cy="1658866"/>
          </a:xfrm>
          <a:prstGeom prst="rect">
            <a:avLst/>
          </a:prstGeom>
          <a:noFill/>
          <a:ln>
            <a:noFill/>
          </a:ln>
        </p:spPr>
      </p:pic>
      <p:sp>
        <p:nvSpPr>
          <p:cNvPr id="194" name="Google Shape;194;p25"/>
          <p:cNvSpPr txBox="1"/>
          <p:nvPr>
            <p:ph idx="1" type="body"/>
          </p:nvPr>
        </p:nvSpPr>
        <p:spPr>
          <a:xfrm>
            <a:off x="4616825" y="277496"/>
            <a:ext cx="4234200" cy="1776900"/>
          </a:xfrm>
          <a:prstGeom prst="rect">
            <a:avLst/>
          </a:prstGeom>
          <a:noFill/>
          <a:ln>
            <a:noFill/>
          </a:ln>
        </p:spPr>
        <p:txBody>
          <a:bodyPr anchorCtr="0" anchor="t" bIns="32750" lIns="32750" spcFirstLastPara="1" rIns="32750" wrap="square" tIns="32750">
            <a:noAutofit/>
          </a:bodyPr>
          <a:lstStyle/>
          <a:p>
            <a:pPr indent="0" lvl="0" marL="457200" rtl="0" algn="l">
              <a:lnSpc>
                <a:spcPct val="100000"/>
              </a:lnSpc>
              <a:spcBef>
                <a:spcPts val="0"/>
              </a:spcBef>
              <a:spcAft>
                <a:spcPts val="0"/>
              </a:spcAft>
              <a:buNone/>
            </a:pPr>
            <a:r>
              <a:rPr lang="en" sz="1800" u="sng">
                <a:solidFill>
                  <a:srgbClr val="FF0000"/>
                </a:solidFill>
              </a:rPr>
              <a:t>Ariana Rocha </a:t>
            </a:r>
            <a:endParaRPr sz="1700" u="sng">
              <a:solidFill>
                <a:srgbClr val="FF0000"/>
              </a:solidFill>
            </a:endParaRPr>
          </a:p>
          <a:p>
            <a:pPr indent="-254000" lvl="0" marL="292100" rtl="0" algn="l">
              <a:lnSpc>
                <a:spcPct val="100000"/>
              </a:lnSpc>
              <a:spcBef>
                <a:spcPts val="0"/>
              </a:spcBef>
              <a:spcAft>
                <a:spcPts val="0"/>
              </a:spcAft>
              <a:buClr>
                <a:schemeClr val="dk1"/>
              </a:buClr>
              <a:buSzPts val="1800"/>
              <a:buChar char="●"/>
            </a:pPr>
            <a:r>
              <a:rPr lang="en" sz="1800">
                <a:solidFill>
                  <a:schemeClr val="dk1"/>
                </a:solidFill>
              </a:rPr>
              <a:t>CEO</a:t>
            </a:r>
            <a:endParaRPr sz="1700">
              <a:solidFill>
                <a:schemeClr val="dk1"/>
              </a:solidFill>
            </a:endParaRPr>
          </a:p>
          <a:p>
            <a:pPr indent="-254000" lvl="0" marL="292100" rtl="0" algn="l">
              <a:lnSpc>
                <a:spcPct val="100000"/>
              </a:lnSpc>
              <a:spcBef>
                <a:spcPts val="0"/>
              </a:spcBef>
              <a:spcAft>
                <a:spcPts val="0"/>
              </a:spcAft>
              <a:buClr>
                <a:schemeClr val="dk1"/>
              </a:buClr>
              <a:buSzPts val="1800"/>
              <a:buChar char="●"/>
            </a:pPr>
            <a:r>
              <a:rPr lang="en" sz="1800">
                <a:solidFill>
                  <a:schemeClr val="dk1"/>
                </a:solidFill>
              </a:rPr>
              <a:t>CMU Graduate</a:t>
            </a:r>
            <a:endParaRPr sz="1700">
              <a:solidFill>
                <a:schemeClr val="dk1"/>
              </a:solidFill>
            </a:endParaRPr>
          </a:p>
        </p:txBody>
      </p:sp>
      <p:sp>
        <p:nvSpPr>
          <p:cNvPr id="195" name="Google Shape;195;p25"/>
          <p:cNvSpPr txBox="1"/>
          <p:nvPr>
            <p:ph idx="1" type="body"/>
          </p:nvPr>
        </p:nvSpPr>
        <p:spPr>
          <a:xfrm>
            <a:off x="4616825" y="1459171"/>
            <a:ext cx="4234200" cy="1776900"/>
          </a:xfrm>
          <a:prstGeom prst="rect">
            <a:avLst/>
          </a:prstGeom>
          <a:noFill/>
          <a:ln>
            <a:noFill/>
          </a:ln>
        </p:spPr>
        <p:txBody>
          <a:bodyPr anchorCtr="0" anchor="t" bIns="32750" lIns="32750" spcFirstLastPara="1" rIns="32750" wrap="square" tIns="32750">
            <a:noAutofit/>
          </a:bodyPr>
          <a:lstStyle/>
          <a:p>
            <a:pPr indent="0" lvl="0" marL="457200" rtl="0" algn="l">
              <a:lnSpc>
                <a:spcPct val="100000"/>
              </a:lnSpc>
              <a:spcBef>
                <a:spcPts val="0"/>
              </a:spcBef>
              <a:spcAft>
                <a:spcPts val="0"/>
              </a:spcAft>
              <a:buNone/>
            </a:pPr>
            <a:r>
              <a:rPr lang="en" sz="1800" u="sng">
                <a:solidFill>
                  <a:srgbClr val="FF0000"/>
                </a:solidFill>
              </a:rPr>
              <a:t>Wenting Yue</a:t>
            </a:r>
            <a:endParaRPr sz="1700" u="sng">
              <a:solidFill>
                <a:srgbClr val="FF0000"/>
              </a:solidFill>
            </a:endParaRPr>
          </a:p>
          <a:p>
            <a:pPr indent="-254000" lvl="0" marL="292100" rtl="0" algn="l">
              <a:lnSpc>
                <a:spcPct val="100000"/>
              </a:lnSpc>
              <a:spcBef>
                <a:spcPts val="0"/>
              </a:spcBef>
              <a:spcAft>
                <a:spcPts val="0"/>
              </a:spcAft>
              <a:buClr>
                <a:schemeClr val="dk1"/>
              </a:buClr>
              <a:buSzPts val="1800"/>
              <a:buChar char="●"/>
            </a:pPr>
            <a:r>
              <a:rPr lang="en" sz="1800">
                <a:solidFill>
                  <a:schemeClr val="dk1"/>
                </a:solidFill>
              </a:rPr>
              <a:t>CFO </a:t>
            </a:r>
            <a:endParaRPr sz="1700">
              <a:solidFill>
                <a:schemeClr val="dk1"/>
              </a:solidFill>
            </a:endParaRPr>
          </a:p>
          <a:p>
            <a:pPr indent="-254000" lvl="0" marL="292100" rtl="0" algn="l">
              <a:spcBef>
                <a:spcPts val="0"/>
              </a:spcBef>
              <a:spcAft>
                <a:spcPts val="0"/>
              </a:spcAft>
              <a:buClr>
                <a:schemeClr val="dk1"/>
              </a:buClr>
              <a:buSzPts val="1800"/>
              <a:buChar char="●"/>
            </a:pPr>
            <a:r>
              <a:rPr lang="en" sz="1800">
                <a:solidFill>
                  <a:schemeClr val="dk1"/>
                </a:solidFill>
              </a:rPr>
              <a:t>CMU Graduate</a:t>
            </a:r>
            <a:endParaRPr sz="1700">
              <a:solidFill>
                <a:schemeClr val="dk1"/>
              </a:solidFill>
            </a:endParaRPr>
          </a:p>
        </p:txBody>
      </p:sp>
      <p:sp>
        <p:nvSpPr>
          <p:cNvPr id="196" name="Google Shape;196;p25"/>
          <p:cNvSpPr txBox="1"/>
          <p:nvPr>
            <p:ph idx="1" type="body"/>
          </p:nvPr>
        </p:nvSpPr>
        <p:spPr>
          <a:xfrm>
            <a:off x="4616825" y="2708721"/>
            <a:ext cx="4234200" cy="1776900"/>
          </a:xfrm>
          <a:prstGeom prst="rect">
            <a:avLst/>
          </a:prstGeom>
          <a:noFill/>
          <a:ln>
            <a:noFill/>
          </a:ln>
        </p:spPr>
        <p:txBody>
          <a:bodyPr anchorCtr="0" anchor="t" bIns="32750" lIns="32750" spcFirstLastPara="1" rIns="32750" wrap="square" tIns="32750">
            <a:noAutofit/>
          </a:bodyPr>
          <a:lstStyle/>
          <a:p>
            <a:pPr indent="0" lvl="0" marL="457200" rtl="0" algn="l">
              <a:lnSpc>
                <a:spcPct val="100000"/>
              </a:lnSpc>
              <a:spcBef>
                <a:spcPts val="0"/>
              </a:spcBef>
              <a:spcAft>
                <a:spcPts val="0"/>
              </a:spcAft>
              <a:buNone/>
            </a:pPr>
            <a:r>
              <a:rPr lang="en" sz="1800" u="sng">
                <a:solidFill>
                  <a:srgbClr val="FF0000"/>
                </a:solidFill>
                <a:hlinkClick r:id="rId4">
                  <a:extLst>
                    <a:ext uri="{A12FA001-AC4F-418D-AE19-62706E023703}">
                      <ahyp:hlinkClr val="tx"/>
                    </a:ext>
                  </a:extLst>
                </a:hlinkClick>
              </a:rPr>
              <a:t>Xiaoyang Ma</a:t>
            </a:r>
            <a:endParaRPr sz="1700">
              <a:solidFill>
                <a:srgbClr val="FF0000"/>
              </a:solidFill>
            </a:endParaRPr>
          </a:p>
          <a:p>
            <a:pPr indent="-254000" lvl="0" marL="292100" rtl="0" algn="l">
              <a:lnSpc>
                <a:spcPct val="100000"/>
              </a:lnSpc>
              <a:spcBef>
                <a:spcPts val="0"/>
              </a:spcBef>
              <a:spcAft>
                <a:spcPts val="0"/>
              </a:spcAft>
              <a:buClr>
                <a:schemeClr val="dk1"/>
              </a:buClr>
              <a:buSzPts val="1800"/>
              <a:buChar char="●"/>
            </a:pPr>
            <a:r>
              <a:rPr lang="en" sz="1800">
                <a:solidFill>
                  <a:schemeClr val="dk1"/>
                </a:solidFill>
              </a:rPr>
              <a:t>C</a:t>
            </a:r>
            <a:r>
              <a:rPr lang="en">
                <a:solidFill>
                  <a:schemeClr val="dk1"/>
                </a:solidFill>
              </a:rPr>
              <a:t>O</a:t>
            </a:r>
            <a:r>
              <a:rPr lang="en" sz="1800">
                <a:solidFill>
                  <a:schemeClr val="dk1"/>
                </a:solidFill>
              </a:rPr>
              <a:t>O</a:t>
            </a:r>
            <a:endParaRPr sz="1700">
              <a:solidFill>
                <a:schemeClr val="dk1"/>
              </a:solidFill>
            </a:endParaRPr>
          </a:p>
          <a:p>
            <a:pPr indent="-254000" lvl="0" marL="292100" rtl="0" algn="l">
              <a:spcBef>
                <a:spcPts val="0"/>
              </a:spcBef>
              <a:spcAft>
                <a:spcPts val="0"/>
              </a:spcAft>
              <a:buClr>
                <a:schemeClr val="dk1"/>
              </a:buClr>
              <a:buSzPts val="1800"/>
              <a:buChar char="●"/>
            </a:pPr>
            <a:r>
              <a:rPr lang="en" sz="1800">
                <a:solidFill>
                  <a:schemeClr val="dk1"/>
                </a:solidFill>
              </a:rPr>
              <a:t>CMU Graduate</a:t>
            </a:r>
            <a:endParaRPr sz="1700">
              <a:solidFill>
                <a:schemeClr val="dk1"/>
              </a:solidFill>
            </a:endParaRPr>
          </a:p>
        </p:txBody>
      </p:sp>
      <p:sp>
        <p:nvSpPr>
          <p:cNvPr id="197" name="Google Shape;197;p25"/>
          <p:cNvSpPr txBox="1"/>
          <p:nvPr>
            <p:ph idx="1" type="body"/>
          </p:nvPr>
        </p:nvSpPr>
        <p:spPr>
          <a:xfrm>
            <a:off x="4616825" y="3924996"/>
            <a:ext cx="4234200" cy="1776900"/>
          </a:xfrm>
          <a:prstGeom prst="rect">
            <a:avLst/>
          </a:prstGeom>
          <a:noFill/>
          <a:ln>
            <a:noFill/>
          </a:ln>
        </p:spPr>
        <p:txBody>
          <a:bodyPr anchorCtr="0" anchor="t" bIns="32750" lIns="32750" spcFirstLastPara="1" rIns="32750" wrap="square" tIns="32750">
            <a:noAutofit/>
          </a:bodyPr>
          <a:lstStyle/>
          <a:p>
            <a:pPr indent="0" lvl="0" marL="457200" rtl="0" algn="l">
              <a:lnSpc>
                <a:spcPct val="100000"/>
              </a:lnSpc>
              <a:spcBef>
                <a:spcPts val="0"/>
              </a:spcBef>
              <a:spcAft>
                <a:spcPts val="0"/>
              </a:spcAft>
              <a:buNone/>
            </a:pPr>
            <a:r>
              <a:rPr lang="en" sz="1800" u="sng">
                <a:solidFill>
                  <a:srgbClr val="FF0000"/>
                </a:solidFill>
                <a:hlinkClick r:id="rId5">
                  <a:extLst>
                    <a:ext uri="{A12FA001-AC4F-418D-AE19-62706E023703}">
                      <ahyp:hlinkClr val="tx"/>
                    </a:ext>
                  </a:extLst>
                </a:hlinkClick>
              </a:rPr>
              <a:t>Saicharan Emmadi</a:t>
            </a:r>
            <a:endParaRPr sz="1800">
              <a:solidFill>
                <a:srgbClr val="FF0000"/>
              </a:solidFill>
            </a:endParaRPr>
          </a:p>
          <a:p>
            <a:pPr indent="-254000" lvl="0" marL="292100" rtl="0" algn="l">
              <a:lnSpc>
                <a:spcPct val="100000"/>
              </a:lnSpc>
              <a:spcBef>
                <a:spcPts val="0"/>
              </a:spcBef>
              <a:spcAft>
                <a:spcPts val="0"/>
              </a:spcAft>
              <a:buClr>
                <a:schemeClr val="dk1"/>
              </a:buClr>
              <a:buSzPts val="1800"/>
              <a:buChar char="●"/>
            </a:pPr>
            <a:r>
              <a:rPr lang="en" sz="1800">
                <a:solidFill>
                  <a:schemeClr val="dk1"/>
                </a:solidFill>
              </a:rPr>
              <a:t>CTO</a:t>
            </a:r>
            <a:endParaRPr sz="1700">
              <a:solidFill>
                <a:schemeClr val="dk1"/>
              </a:solidFill>
            </a:endParaRPr>
          </a:p>
          <a:p>
            <a:pPr indent="-254000" lvl="0" marL="292100" rtl="0" algn="l">
              <a:lnSpc>
                <a:spcPct val="100000"/>
              </a:lnSpc>
              <a:spcBef>
                <a:spcPts val="0"/>
              </a:spcBef>
              <a:spcAft>
                <a:spcPts val="0"/>
              </a:spcAft>
              <a:buClr>
                <a:schemeClr val="dk1"/>
              </a:buClr>
              <a:buSzPts val="1800"/>
              <a:buChar char="●"/>
            </a:pPr>
            <a:r>
              <a:rPr lang="en" sz="1800">
                <a:solidFill>
                  <a:schemeClr val="dk1"/>
                </a:solidFill>
              </a:rPr>
              <a:t>CMU Graduate</a:t>
            </a:r>
            <a:endParaRPr sz="1800">
              <a:solidFill>
                <a:schemeClr val="dk1"/>
              </a:solidFill>
            </a:endParaRPr>
          </a:p>
        </p:txBody>
      </p:sp>
      <p:pic>
        <p:nvPicPr>
          <p:cNvPr id="198" name="Google Shape;198;p25"/>
          <p:cNvPicPr preferRelativeResize="0"/>
          <p:nvPr/>
        </p:nvPicPr>
        <p:blipFill rotWithShape="1">
          <a:blip r:embed="rId6">
            <a:alphaModFix/>
          </a:blip>
          <a:srcRect b="70711" l="18202" r="20530" t="0"/>
          <a:stretch/>
        </p:blipFill>
        <p:spPr>
          <a:xfrm>
            <a:off x="7595775" y="277488"/>
            <a:ext cx="1103024" cy="1077775"/>
          </a:xfrm>
          <a:prstGeom prst="rect">
            <a:avLst/>
          </a:prstGeom>
          <a:noFill/>
          <a:ln>
            <a:noFill/>
          </a:ln>
          <a:effectLst>
            <a:outerShdw blurRad="57150" rotWithShape="0" algn="bl" dir="5400000" dist="19050">
              <a:srgbClr val="000000">
                <a:alpha val="50000"/>
              </a:srgbClr>
            </a:outerShdw>
          </a:effectLst>
        </p:spPr>
      </p:pic>
      <p:pic>
        <p:nvPicPr>
          <p:cNvPr id="199" name="Google Shape;199;p25"/>
          <p:cNvPicPr preferRelativeResize="0"/>
          <p:nvPr/>
        </p:nvPicPr>
        <p:blipFill rotWithShape="1">
          <a:blip r:embed="rId7">
            <a:alphaModFix/>
          </a:blip>
          <a:srcRect b="43550" l="12080" r="12087" t="5159"/>
          <a:stretch/>
        </p:blipFill>
        <p:spPr>
          <a:xfrm>
            <a:off x="7595775" y="1495750"/>
            <a:ext cx="1103026" cy="1111823"/>
          </a:xfrm>
          <a:prstGeom prst="rect">
            <a:avLst/>
          </a:prstGeom>
          <a:noFill/>
          <a:ln>
            <a:noFill/>
          </a:ln>
        </p:spPr>
      </p:pic>
      <p:pic>
        <p:nvPicPr>
          <p:cNvPr id="200" name="Google Shape;200;p25"/>
          <p:cNvPicPr preferRelativeResize="0"/>
          <p:nvPr/>
        </p:nvPicPr>
        <p:blipFill rotWithShape="1">
          <a:blip r:embed="rId8">
            <a:alphaModFix/>
          </a:blip>
          <a:srcRect b="0" l="4207" r="4726" t="0"/>
          <a:stretch/>
        </p:blipFill>
        <p:spPr>
          <a:xfrm>
            <a:off x="7617175" y="3966300"/>
            <a:ext cx="1054274" cy="1077775"/>
          </a:xfrm>
          <a:prstGeom prst="rect">
            <a:avLst/>
          </a:prstGeom>
          <a:noFill/>
          <a:ln>
            <a:noFill/>
          </a:ln>
        </p:spPr>
      </p:pic>
      <p:pic>
        <p:nvPicPr>
          <p:cNvPr id="201" name="Google Shape;201;p25"/>
          <p:cNvPicPr preferRelativeResize="0"/>
          <p:nvPr/>
        </p:nvPicPr>
        <p:blipFill rotWithShape="1">
          <a:blip r:embed="rId9">
            <a:alphaModFix/>
          </a:blip>
          <a:srcRect b="8084" l="0" r="0" t="13802"/>
          <a:stretch/>
        </p:blipFill>
        <p:spPr>
          <a:xfrm>
            <a:off x="7620150" y="2748050"/>
            <a:ext cx="1054266" cy="1077775"/>
          </a:xfrm>
          <a:prstGeom prst="rect">
            <a:avLst/>
          </a:prstGeom>
          <a:noFill/>
          <a:ln>
            <a:noFill/>
          </a:ln>
        </p:spPr>
      </p:pic>
      <p:sp>
        <p:nvSpPr>
          <p:cNvPr id="202" name="Google Shape;202;p25"/>
          <p:cNvSpPr txBox="1"/>
          <p:nvPr/>
        </p:nvSpPr>
        <p:spPr>
          <a:xfrm>
            <a:off x="4881303" y="1104557"/>
            <a:ext cx="2162100" cy="391200"/>
          </a:xfrm>
          <a:prstGeom prst="rect">
            <a:avLst/>
          </a:prstGeom>
          <a:noFill/>
          <a:ln>
            <a:noFill/>
          </a:ln>
        </p:spPr>
        <p:txBody>
          <a:bodyPr anchorCtr="0" anchor="ctr" bIns="32750" lIns="32750" spcFirstLastPara="1" rIns="32750" wrap="square" tIns="32750">
            <a:noAutofit/>
          </a:bodyPr>
          <a:lstStyle/>
          <a:p>
            <a:pPr indent="0" lvl="0" marL="0" marR="0" rtl="0" algn="l">
              <a:lnSpc>
                <a:spcPct val="60000"/>
              </a:lnSpc>
              <a:spcBef>
                <a:spcPts val="0"/>
              </a:spcBef>
              <a:spcAft>
                <a:spcPts val="0"/>
              </a:spcAft>
              <a:buNone/>
            </a:pPr>
            <a:r>
              <a:t/>
            </a:r>
            <a:endParaRPr b="0" i="0" sz="1300" u="none" cap="none" strike="noStrike">
              <a:solidFill>
                <a:srgbClr val="FFFFFF"/>
              </a:solidFill>
              <a:latin typeface="Avenir"/>
              <a:ea typeface="Avenir"/>
              <a:cs typeface="Avenir"/>
              <a:sym typeface="Avenir"/>
            </a:endParaRPr>
          </a:p>
          <a:p>
            <a:pPr indent="0" lvl="0" marL="0" rtl="0" algn="l">
              <a:lnSpc>
                <a:spcPct val="60000"/>
              </a:lnSpc>
              <a:spcBef>
                <a:spcPts val="0"/>
              </a:spcBef>
              <a:spcAft>
                <a:spcPts val="0"/>
              </a:spcAft>
              <a:buClr>
                <a:srgbClr val="000000"/>
              </a:buClr>
              <a:buFont typeface="Arial"/>
              <a:buNone/>
            </a:pPr>
            <a:r>
              <a:rPr lang="en" sz="1300" u="sng">
                <a:solidFill>
                  <a:schemeClr val="hlink"/>
                </a:solidFill>
                <a:latin typeface="Avenir"/>
                <a:ea typeface="Avenir"/>
                <a:cs typeface="Avenir"/>
                <a:sym typeface="Avenir"/>
                <a:hlinkClick r:id="rId10"/>
              </a:rPr>
              <a:t>afrocha@andrew.cmu.edu</a:t>
            </a:r>
            <a:endParaRPr sz="1300">
              <a:solidFill>
                <a:srgbClr val="FFFFFF"/>
              </a:solidFill>
              <a:latin typeface="Avenir"/>
              <a:ea typeface="Avenir"/>
              <a:cs typeface="Avenir"/>
              <a:sym typeface="Avenir"/>
            </a:endParaRPr>
          </a:p>
          <a:p>
            <a:pPr indent="0" lvl="0" marL="0" marR="0" rtl="0" algn="l">
              <a:lnSpc>
                <a:spcPct val="60000"/>
              </a:lnSpc>
              <a:spcBef>
                <a:spcPts val="0"/>
              </a:spcBef>
              <a:spcAft>
                <a:spcPts val="0"/>
              </a:spcAft>
              <a:buClr>
                <a:srgbClr val="FFFFFF"/>
              </a:buClr>
              <a:buSzPts val="1300"/>
              <a:buFont typeface="Avenir"/>
              <a:buNone/>
            </a:pPr>
            <a:r>
              <a:t/>
            </a:r>
            <a:endParaRPr b="0" i="0" sz="1300" u="none" cap="none" strike="noStrike">
              <a:solidFill>
                <a:srgbClr val="FFFFFF"/>
              </a:solidFill>
              <a:latin typeface="Avenir"/>
              <a:ea typeface="Avenir"/>
              <a:cs typeface="Avenir"/>
              <a:sym typeface="Avenir"/>
            </a:endParaRPr>
          </a:p>
          <a:p>
            <a:pPr indent="0" lvl="0" marL="0" marR="0" rtl="0" algn="l">
              <a:lnSpc>
                <a:spcPct val="60000"/>
              </a:lnSpc>
              <a:spcBef>
                <a:spcPts val="0"/>
              </a:spcBef>
              <a:spcAft>
                <a:spcPts val="0"/>
              </a:spcAft>
              <a:buClr>
                <a:srgbClr val="FFFFFF"/>
              </a:buClr>
              <a:buSzPts val="1300"/>
              <a:buFont typeface="Avenir"/>
              <a:buNone/>
            </a:pPr>
            <a:r>
              <a:t/>
            </a:r>
            <a:endParaRPr b="0" i="0" sz="900" u="none" cap="none" strike="noStrike">
              <a:solidFill>
                <a:srgbClr val="000000"/>
              </a:solidFill>
              <a:latin typeface="Arial"/>
              <a:ea typeface="Arial"/>
              <a:cs typeface="Arial"/>
              <a:sym typeface="Arial"/>
            </a:endParaRPr>
          </a:p>
        </p:txBody>
      </p:sp>
      <p:sp>
        <p:nvSpPr>
          <p:cNvPr id="203" name="Google Shape;203;p25"/>
          <p:cNvSpPr txBox="1"/>
          <p:nvPr/>
        </p:nvSpPr>
        <p:spPr>
          <a:xfrm>
            <a:off x="4881303" y="2302768"/>
            <a:ext cx="2162100" cy="304800"/>
          </a:xfrm>
          <a:prstGeom prst="rect">
            <a:avLst/>
          </a:prstGeom>
          <a:noFill/>
          <a:ln>
            <a:noFill/>
          </a:ln>
        </p:spPr>
        <p:txBody>
          <a:bodyPr anchorCtr="0" anchor="ctr" bIns="32750" lIns="32750" spcFirstLastPara="1" rIns="32750" wrap="square" tIns="32750">
            <a:noAutofit/>
          </a:bodyPr>
          <a:lstStyle/>
          <a:p>
            <a:pPr indent="0" lvl="0" marL="0" marR="0" rtl="0" algn="l">
              <a:lnSpc>
                <a:spcPct val="60000"/>
              </a:lnSpc>
              <a:spcBef>
                <a:spcPts val="0"/>
              </a:spcBef>
              <a:spcAft>
                <a:spcPts val="0"/>
              </a:spcAft>
              <a:buClr>
                <a:srgbClr val="FFFFFF"/>
              </a:buClr>
              <a:buSzPts val="1300"/>
              <a:buFont typeface="Avenir"/>
              <a:buNone/>
            </a:pPr>
            <a:r>
              <a:rPr b="0" i="0" lang="en" sz="900" u="none" cap="none" strike="noStrike">
                <a:solidFill>
                  <a:srgbClr val="000000"/>
                </a:solidFill>
                <a:latin typeface="Arial"/>
                <a:ea typeface="Arial"/>
                <a:cs typeface="Arial"/>
                <a:sym typeface="Arial"/>
              </a:rPr>
              <a:t> </a:t>
            </a:r>
            <a:r>
              <a:rPr lang="en" sz="1300" u="sng">
                <a:solidFill>
                  <a:schemeClr val="hlink"/>
                </a:solidFill>
                <a:latin typeface="Avenir"/>
                <a:ea typeface="Avenir"/>
                <a:cs typeface="Avenir"/>
                <a:sym typeface="Avenir"/>
                <a:hlinkClick r:id="rId11"/>
              </a:rPr>
              <a:t>wyue2</a:t>
            </a:r>
            <a:r>
              <a:rPr b="0" i="0" lang="en" sz="1300" u="sng" cap="none" strike="noStrike">
                <a:solidFill>
                  <a:schemeClr val="hlink"/>
                </a:solidFill>
                <a:latin typeface="Avenir"/>
                <a:ea typeface="Avenir"/>
                <a:cs typeface="Avenir"/>
                <a:sym typeface="Avenir"/>
                <a:hlinkClick r:id="rId12"/>
              </a:rPr>
              <a:t>@</a:t>
            </a:r>
            <a:r>
              <a:rPr lang="en" sz="1300" u="sng">
                <a:solidFill>
                  <a:schemeClr val="hlink"/>
                </a:solidFill>
                <a:latin typeface="Avenir"/>
                <a:ea typeface="Avenir"/>
                <a:cs typeface="Avenir"/>
                <a:sym typeface="Avenir"/>
                <a:hlinkClick r:id="rId13"/>
              </a:rPr>
              <a:t>andrew.cmu.edu</a:t>
            </a:r>
            <a:endParaRPr sz="1300">
              <a:solidFill>
                <a:srgbClr val="FFFFFF"/>
              </a:solidFill>
              <a:latin typeface="Avenir"/>
              <a:ea typeface="Avenir"/>
              <a:cs typeface="Avenir"/>
              <a:sym typeface="Avenir"/>
            </a:endParaRPr>
          </a:p>
          <a:p>
            <a:pPr indent="0" lvl="0" marL="0" marR="0" rtl="0" algn="l">
              <a:lnSpc>
                <a:spcPct val="60000"/>
              </a:lnSpc>
              <a:spcBef>
                <a:spcPts val="0"/>
              </a:spcBef>
              <a:spcAft>
                <a:spcPts val="0"/>
              </a:spcAft>
              <a:buClr>
                <a:srgbClr val="FFFFFF"/>
              </a:buClr>
              <a:buSzPts val="1300"/>
              <a:buFont typeface="Avenir"/>
              <a:buNone/>
            </a:pPr>
            <a:r>
              <a:t/>
            </a:r>
            <a:endParaRPr b="0" i="0" sz="900" u="none" cap="none" strike="noStrike">
              <a:solidFill>
                <a:srgbClr val="000000"/>
              </a:solidFill>
              <a:latin typeface="Arial"/>
              <a:ea typeface="Arial"/>
              <a:cs typeface="Arial"/>
              <a:sym typeface="Arial"/>
            </a:endParaRPr>
          </a:p>
        </p:txBody>
      </p:sp>
      <p:sp>
        <p:nvSpPr>
          <p:cNvPr id="204" name="Google Shape;204;p25"/>
          <p:cNvSpPr txBox="1"/>
          <p:nvPr/>
        </p:nvSpPr>
        <p:spPr>
          <a:xfrm>
            <a:off x="4789850" y="3582738"/>
            <a:ext cx="3000000" cy="3048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0"/>
              </a:spcBef>
              <a:spcAft>
                <a:spcPts val="0"/>
              </a:spcAft>
              <a:buNone/>
            </a:pPr>
            <a:r>
              <a:rPr lang="en" sz="1300" u="sng">
                <a:solidFill>
                  <a:schemeClr val="accent5"/>
                </a:solidFill>
                <a:latin typeface="Avenir"/>
                <a:ea typeface="Avenir"/>
                <a:cs typeface="Avenir"/>
                <a:sym typeface="Avenir"/>
                <a:hlinkClick r:id="rId14">
                  <a:extLst>
                    <a:ext uri="{A12FA001-AC4F-418D-AE19-62706E023703}">
                      <ahyp:hlinkClr val="tx"/>
                    </a:ext>
                  </a:extLst>
                </a:hlinkClick>
              </a:rPr>
              <a:t>xm3@andrew.cmu.edu</a:t>
            </a:r>
            <a:endParaRPr/>
          </a:p>
        </p:txBody>
      </p:sp>
      <p:sp>
        <p:nvSpPr>
          <p:cNvPr id="205" name="Google Shape;205;p25"/>
          <p:cNvSpPr txBox="1"/>
          <p:nvPr/>
        </p:nvSpPr>
        <p:spPr>
          <a:xfrm>
            <a:off x="4729400" y="4752600"/>
            <a:ext cx="2371500" cy="3048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0"/>
              </a:spcBef>
              <a:spcAft>
                <a:spcPts val="0"/>
              </a:spcAft>
              <a:buNone/>
            </a:pPr>
            <a:r>
              <a:rPr lang="en" sz="900"/>
              <a:t> </a:t>
            </a:r>
            <a:r>
              <a:rPr lang="en" sz="1300" u="sng">
                <a:solidFill>
                  <a:schemeClr val="accent5"/>
                </a:solidFill>
                <a:latin typeface="Avenir"/>
                <a:ea typeface="Avenir"/>
                <a:cs typeface="Avenir"/>
                <a:sym typeface="Avenir"/>
                <a:hlinkClick r:id="rId15">
                  <a:extLst>
                    <a:ext uri="{A12FA001-AC4F-418D-AE19-62706E023703}">
                      <ahyp:hlinkClr val="tx"/>
                    </a:ext>
                  </a:extLst>
                </a:hlinkClick>
              </a:rPr>
              <a:t>semmadi@andrew.cmu.edu</a:t>
            </a:r>
            <a:endParaRPr/>
          </a:p>
        </p:txBody>
      </p:sp>
      <p:pic>
        <p:nvPicPr>
          <p:cNvPr id="206" name="Google Shape;206;p25"/>
          <p:cNvPicPr preferRelativeResize="0"/>
          <p:nvPr/>
        </p:nvPicPr>
        <p:blipFill>
          <a:blip r:embed="rId16">
            <a:alphaModFix/>
          </a:blip>
          <a:stretch>
            <a:fillRect/>
          </a:stretch>
        </p:blipFill>
        <p:spPr>
          <a:xfrm>
            <a:off x="205675" y="592825"/>
            <a:ext cx="4312025" cy="24255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a:noFill/>
          <a:ln>
            <a:noFill/>
          </a:ln>
        </p:spPr>
        <p:txBody>
          <a:bodyPr anchorCtr="0" anchor="t" bIns="32750" lIns="32750" spcFirstLastPara="1" rIns="32750" wrap="square" tIns="32750">
            <a:noAutofit/>
          </a:bodyPr>
          <a:lstStyle/>
          <a:p>
            <a:pPr indent="0" lvl="0" marL="0" marR="0" rtl="0" algn="l">
              <a:lnSpc>
                <a:spcPct val="80000"/>
              </a:lnSpc>
              <a:spcBef>
                <a:spcPts val="0"/>
              </a:spcBef>
              <a:spcAft>
                <a:spcPts val="0"/>
              </a:spcAft>
              <a:buClr>
                <a:srgbClr val="E7253A"/>
              </a:buClr>
              <a:buSzPts val="3100"/>
              <a:buFont typeface="Arial"/>
              <a:buNone/>
            </a:pPr>
            <a:r>
              <a:rPr b="0" i="0" lang="en" sz="2400" u="none" cap="none" strike="noStrike">
                <a:latin typeface="Arial"/>
                <a:ea typeface="Arial"/>
                <a:cs typeface="Arial"/>
                <a:sym typeface="Arial"/>
              </a:rPr>
              <a:t>AGENDA</a:t>
            </a:r>
            <a:endParaRPr sz="2400"/>
          </a:p>
        </p:txBody>
      </p:sp>
      <p:sp>
        <p:nvSpPr>
          <p:cNvPr id="69" name="Google Shape;69;p15"/>
          <p:cNvSpPr txBox="1"/>
          <p:nvPr>
            <p:ph idx="1" type="body"/>
          </p:nvPr>
        </p:nvSpPr>
        <p:spPr>
          <a:xfrm>
            <a:off x="378700" y="1100475"/>
            <a:ext cx="3847500" cy="1696200"/>
          </a:xfrm>
          <a:prstGeom prst="rect">
            <a:avLst/>
          </a:prstGeom>
          <a:noFill/>
          <a:ln>
            <a:noFill/>
          </a:ln>
        </p:spPr>
        <p:txBody>
          <a:bodyPr anchorCtr="0" anchor="t" bIns="32750" lIns="32750" spcFirstLastPara="1" rIns="32750" wrap="square" tIns="32750">
            <a:noAutofit/>
          </a:bodyPr>
          <a:lstStyle/>
          <a:p>
            <a:pPr indent="-400050" lvl="0" marL="292100" marR="0" rtl="0" algn="l">
              <a:lnSpc>
                <a:spcPct val="70000"/>
              </a:lnSpc>
              <a:spcBef>
                <a:spcPts val="0"/>
              </a:spcBef>
              <a:spcAft>
                <a:spcPts val="0"/>
              </a:spcAft>
              <a:buClr>
                <a:schemeClr val="dk1"/>
              </a:buClr>
              <a:buSzPts val="3500"/>
              <a:buFont typeface="Avenir"/>
              <a:buChar char="▸"/>
            </a:pPr>
            <a:r>
              <a:rPr lang="en" sz="3500">
                <a:solidFill>
                  <a:schemeClr val="dk1"/>
                </a:solidFill>
              </a:rPr>
              <a:t>Team</a:t>
            </a:r>
            <a:endParaRPr sz="3500">
              <a:solidFill>
                <a:schemeClr val="dk1"/>
              </a:solidFill>
            </a:endParaRPr>
          </a:p>
          <a:p>
            <a:pPr indent="-400050" lvl="0" marL="292100" marR="0" rtl="0" algn="l">
              <a:lnSpc>
                <a:spcPct val="70000"/>
              </a:lnSpc>
              <a:spcBef>
                <a:spcPts val="1800"/>
              </a:spcBef>
              <a:spcAft>
                <a:spcPts val="0"/>
              </a:spcAft>
              <a:buClr>
                <a:schemeClr val="dk1"/>
              </a:buClr>
              <a:buSzPts val="3500"/>
              <a:buFont typeface="Avenir"/>
              <a:buChar char="▸"/>
            </a:pPr>
            <a:r>
              <a:rPr lang="en" sz="3500">
                <a:solidFill>
                  <a:schemeClr val="dk1"/>
                </a:solidFill>
              </a:rPr>
              <a:t>Problem</a:t>
            </a:r>
            <a:r>
              <a:rPr b="0" i="0" lang="en" sz="3500" u="none" cap="none" strike="noStrike">
                <a:solidFill>
                  <a:schemeClr val="dk1"/>
                </a:solidFill>
                <a:latin typeface="Avenir"/>
                <a:ea typeface="Avenir"/>
                <a:cs typeface="Avenir"/>
                <a:sym typeface="Avenir"/>
              </a:rPr>
              <a:t> </a:t>
            </a:r>
            <a:endParaRPr sz="3500">
              <a:solidFill>
                <a:schemeClr val="dk1"/>
              </a:solidFill>
            </a:endParaRPr>
          </a:p>
          <a:p>
            <a:pPr indent="-400050" lvl="0" marL="292100" marR="0" rtl="0" algn="l">
              <a:lnSpc>
                <a:spcPct val="70000"/>
              </a:lnSpc>
              <a:spcBef>
                <a:spcPts val="1800"/>
              </a:spcBef>
              <a:spcAft>
                <a:spcPts val="0"/>
              </a:spcAft>
              <a:buClr>
                <a:schemeClr val="dk1"/>
              </a:buClr>
              <a:buSzPts val="3500"/>
              <a:buFont typeface="Avenir"/>
              <a:buChar char="▸"/>
            </a:pPr>
            <a:r>
              <a:rPr lang="en" sz="3500">
                <a:solidFill>
                  <a:schemeClr val="dk1"/>
                </a:solidFill>
              </a:rPr>
              <a:t>Vision</a:t>
            </a:r>
            <a:r>
              <a:rPr b="0" i="0" lang="en" sz="3500" u="none" cap="none" strike="noStrike">
                <a:solidFill>
                  <a:schemeClr val="dk1"/>
                </a:solidFill>
                <a:latin typeface="Avenir"/>
                <a:ea typeface="Avenir"/>
                <a:cs typeface="Avenir"/>
                <a:sym typeface="Avenir"/>
              </a:rPr>
              <a:t> </a:t>
            </a:r>
            <a:endParaRPr sz="3500">
              <a:solidFill>
                <a:schemeClr val="dk1"/>
              </a:solidFill>
            </a:endParaRPr>
          </a:p>
          <a:p>
            <a:pPr indent="-400050" lvl="0" marL="292100" marR="0" rtl="0" algn="l">
              <a:lnSpc>
                <a:spcPct val="70000"/>
              </a:lnSpc>
              <a:spcBef>
                <a:spcPts val="1800"/>
              </a:spcBef>
              <a:spcAft>
                <a:spcPts val="0"/>
              </a:spcAft>
              <a:buClr>
                <a:schemeClr val="dk1"/>
              </a:buClr>
              <a:buSzPts val="3500"/>
              <a:buFont typeface="Avenir"/>
              <a:buChar char="▸"/>
            </a:pPr>
            <a:r>
              <a:rPr lang="en" sz="3500">
                <a:solidFill>
                  <a:schemeClr val="dk1"/>
                </a:solidFill>
                <a:latin typeface="Avenir"/>
                <a:ea typeface="Avenir"/>
                <a:cs typeface="Avenir"/>
                <a:sym typeface="Avenir"/>
              </a:rPr>
              <a:t>Solution &amp; Demo</a:t>
            </a:r>
            <a:br>
              <a:rPr lang="en" sz="3500">
                <a:solidFill>
                  <a:schemeClr val="dk1"/>
                </a:solidFill>
                <a:latin typeface="Avenir"/>
                <a:ea typeface="Avenir"/>
                <a:cs typeface="Avenir"/>
                <a:sym typeface="Avenir"/>
              </a:rPr>
            </a:br>
            <a:endParaRPr sz="3500">
              <a:solidFill>
                <a:schemeClr val="dk1"/>
              </a:solidFill>
              <a:latin typeface="Avenir"/>
              <a:ea typeface="Avenir"/>
              <a:cs typeface="Avenir"/>
              <a:sym typeface="Avenir"/>
            </a:endParaRPr>
          </a:p>
          <a:p>
            <a:pPr indent="0" lvl="0" marL="0" rtl="0" algn="l">
              <a:lnSpc>
                <a:spcPct val="70000"/>
              </a:lnSpc>
              <a:spcBef>
                <a:spcPts val="0"/>
              </a:spcBef>
              <a:spcAft>
                <a:spcPts val="1200"/>
              </a:spcAft>
              <a:buNone/>
            </a:pPr>
            <a:r>
              <a:t/>
            </a:r>
            <a:endParaRPr sz="3500">
              <a:solidFill>
                <a:schemeClr val="dk1"/>
              </a:solidFill>
            </a:endParaRPr>
          </a:p>
        </p:txBody>
      </p:sp>
      <p:pic>
        <p:nvPicPr>
          <p:cNvPr id="70" name="Google Shape;70;p15"/>
          <p:cNvPicPr preferRelativeResize="0"/>
          <p:nvPr/>
        </p:nvPicPr>
        <p:blipFill rotWithShape="1">
          <a:blip r:embed="rId3">
            <a:alphaModFix/>
          </a:blip>
          <a:srcRect b="8405" l="3709" r="4022" t="57714"/>
          <a:stretch/>
        </p:blipFill>
        <p:spPr>
          <a:xfrm>
            <a:off x="0" y="3484633"/>
            <a:ext cx="4517700" cy="1658866"/>
          </a:xfrm>
          <a:prstGeom prst="rect">
            <a:avLst/>
          </a:prstGeom>
          <a:noFill/>
          <a:ln>
            <a:noFill/>
          </a:ln>
        </p:spPr>
      </p:pic>
      <p:sp>
        <p:nvSpPr>
          <p:cNvPr id="71" name="Google Shape;71;p15"/>
          <p:cNvSpPr txBox="1"/>
          <p:nvPr/>
        </p:nvSpPr>
        <p:spPr>
          <a:xfrm>
            <a:off x="4643925" y="1017725"/>
            <a:ext cx="4611000" cy="2385900"/>
          </a:xfrm>
          <a:prstGeom prst="rect">
            <a:avLst/>
          </a:prstGeom>
          <a:noFill/>
          <a:ln>
            <a:noFill/>
          </a:ln>
        </p:spPr>
        <p:txBody>
          <a:bodyPr anchorCtr="0" anchor="t" bIns="91425" lIns="91425" spcFirstLastPara="1" rIns="91425" wrap="square" tIns="91425">
            <a:spAutoFit/>
          </a:bodyPr>
          <a:lstStyle/>
          <a:p>
            <a:pPr indent="-400050" lvl="0" marL="292100" rtl="0" algn="l">
              <a:lnSpc>
                <a:spcPct val="70000"/>
              </a:lnSpc>
              <a:spcBef>
                <a:spcPts val="1800"/>
              </a:spcBef>
              <a:spcAft>
                <a:spcPts val="0"/>
              </a:spcAft>
              <a:buClr>
                <a:srgbClr val="FFFFFF"/>
              </a:buClr>
              <a:buSzPts val="3500"/>
              <a:buFont typeface="Avenir"/>
              <a:buChar char="▸"/>
            </a:pPr>
            <a:r>
              <a:rPr lang="en" sz="3500">
                <a:solidFill>
                  <a:srgbClr val="FFFFFF"/>
                </a:solidFill>
                <a:latin typeface="Avenir"/>
                <a:ea typeface="Avenir"/>
                <a:cs typeface="Avenir"/>
                <a:sym typeface="Avenir"/>
              </a:rPr>
              <a:t>Market</a:t>
            </a:r>
            <a:endParaRPr sz="3500">
              <a:solidFill>
                <a:srgbClr val="FFFFFF"/>
              </a:solidFill>
              <a:latin typeface="Avenir"/>
              <a:ea typeface="Avenir"/>
              <a:cs typeface="Avenir"/>
              <a:sym typeface="Avenir"/>
            </a:endParaRPr>
          </a:p>
          <a:p>
            <a:pPr indent="-400050" lvl="0" marL="292100" rtl="0" algn="l">
              <a:lnSpc>
                <a:spcPct val="70000"/>
              </a:lnSpc>
              <a:spcBef>
                <a:spcPts val="1800"/>
              </a:spcBef>
              <a:spcAft>
                <a:spcPts val="0"/>
              </a:spcAft>
              <a:buClr>
                <a:srgbClr val="FFFFFF"/>
              </a:buClr>
              <a:buSzPts val="3500"/>
              <a:buFont typeface="Avenir"/>
              <a:buChar char="▸"/>
            </a:pPr>
            <a:r>
              <a:rPr lang="en" sz="3500">
                <a:solidFill>
                  <a:srgbClr val="FFFFFF"/>
                </a:solidFill>
                <a:latin typeface="Avenir"/>
                <a:ea typeface="Avenir"/>
                <a:cs typeface="Avenir"/>
                <a:sym typeface="Avenir"/>
              </a:rPr>
              <a:t>Business Model</a:t>
            </a:r>
            <a:endParaRPr sz="3500">
              <a:solidFill>
                <a:srgbClr val="FFFFFF"/>
              </a:solidFill>
            </a:endParaRPr>
          </a:p>
          <a:p>
            <a:pPr indent="-400050" lvl="0" marL="292100" rtl="0" algn="l">
              <a:lnSpc>
                <a:spcPct val="70000"/>
              </a:lnSpc>
              <a:spcBef>
                <a:spcPts val="1800"/>
              </a:spcBef>
              <a:spcAft>
                <a:spcPts val="0"/>
              </a:spcAft>
              <a:buClr>
                <a:srgbClr val="FFFFFF"/>
              </a:buClr>
              <a:buSzPts val="3500"/>
              <a:buFont typeface="Avenir"/>
              <a:buChar char="▸"/>
            </a:pPr>
            <a:r>
              <a:rPr lang="en" sz="3500">
                <a:solidFill>
                  <a:srgbClr val="FFFFFF"/>
                </a:solidFill>
                <a:latin typeface="Avenir"/>
                <a:ea typeface="Avenir"/>
                <a:cs typeface="Avenir"/>
                <a:sym typeface="Avenir"/>
              </a:rPr>
              <a:t>Competition </a:t>
            </a:r>
            <a:endParaRPr sz="3500">
              <a:solidFill>
                <a:srgbClr val="FFFFFF"/>
              </a:solidFill>
            </a:endParaRPr>
          </a:p>
          <a:p>
            <a:pPr indent="-400050" lvl="0" marL="292100" rtl="0" algn="l">
              <a:lnSpc>
                <a:spcPct val="70000"/>
              </a:lnSpc>
              <a:spcBef>
                <a:spcPts val="1800"/>
              </a:spcBef>
              <a:spcAft>
                <a:spcPts val="0"/>
              </a:spcAft>
              <a:buClr>
                <a:srgbClr val="FFFFFF"/>
              </a:buClr>
              <a:buSzPts val="3500"/>
              <a:buFont typeface="Avenir"/>
              <a:buChar char="▸"/>
            </a:pPr>
            <a:r>
              <a:rPr lang="en" sz="3500">
                <a:solidFill>
                  <a:srgbClr val="FFFFFF"/>
                </a:solidFill>
                <a:latin typeface="Avenir"/>
                <a:ea typeface="Avenir"/>
                <a:cs typeface="Avenir"/>
                <a:sym typeface="Avenir"/>
              </a:rPr>
              <a:t>Next Steps</a:t>
            </a:r>
            <a:endParaRPr sz="35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a:noFill/>
          <a:ln>
            <a:noFill/>
          </a:ln>
        </p:spPr>
        <p:txBody>
          <a:bodyPr anchorCtr="0" anchor="t" bIns="32750" lIns="32750" spcFirstLastPara="1" rIns="32750" wrap="square" tIns="32750">
            <a:noAutofit/>
          </a:bodyPr>
          <a:lstStyle/>
          <a:p>
            <a:pPr indent="0" lvl="0" marL="0" marR="0" rtl="0" algn="l">
              <a:lnSpc>
                <a:spcPct val="80000"/>
              </a:lnSpc>
              <a:spcBef>
                <a:spcPts val="0"/>
              </a:spcBef>
              <a:spcAft>
                <a:spcPts val="0"/>
              </a:spcAft>
              <a:buClr>
                <a:srgbClr val="E7253A"/>
              </a:buClr>
              <a:buSzPts val="3100"/>
              <a:buFont typeface="Arial"/>
              <a:buNone/>
            </a:pPr>
            <a:r>
              <a:rPr b="0" i="0" lang="en" sz="2400" u="none" cap="none" strike="noStrike">
                <a:latin typeface="Arial"/>
                <a:ea typeface="Arial"/>
                <a:cs typeface="Arial"/>
                <a:sym typeface="Arial"/>
              </a:rPr>
              <a:t>TEAM</a:t>
            </a:r>
            <a:endParaRPr sz="2400"/>
          </a:p>
        </p:txBody>
      </p:sp>
      <p:sp>
        <p:nvSpPr>
          <p:cNvPr id="77" name="Google Shape;77;p16"/>
          <p:cNvSpPr txBox="1"/>
          <p:nvPr>
            <p:ph idx="1" type="body"/>
          </p:nvPr>
        </p:nvSpPr>
        <p:spPr>
          <a:xfrm>
            <a:off x="285750" y="794746"/>
            <a:ext cx="4234200" cy="1776900"/>
          </a:xfrm>
          <a:prstGeom prst="rect">
            <a:avLst/>
          </a:prstGeom>
          <a:noFill/>
          <a:ln>
            <a:noFill/>
          </a:ln>
        </p:spPr>
        <p:txBody>
          <a:bodyPr anchorCtr="0" anchor="t" bIns="32750" lIns="32750" spcFirstLastPara="1" rIns="32750" wrap="square" tIns="32750">
            <a:noAutofit/>
          </a:bodyPr>
          <a:lstStyle/>
          <a:p>
            <a:pPr indent="0" lvl="0" marL="457200" rtl="0" algn="l">
              <a:lnSpc>
                <a:spcPct val="100000"/>
              </a:lnSpc>
              <a:spcBef>
                <a:spcPts val="0"/>
              </a:spcBef>
              <a:spcAft>
                <a:spcPts val="0"/>
              </a:spcAft>
              <a:buNone/>
            </a:pPr>
            <a:r>
              <a:rPr lang="en" sz="1800" u="sng">
                <a:solidFill>
                  <a:srgbClr val="FF0000"/>
                </a:solidFill>
              </a:rPr>
              <a:t>Ariana Rocha </a:t>
            </a:r>
            <a:endParaRPr sz="1700" u="sng">
              <a:solidFill>
                <a:srgbClr val="FF0000"/>
              </a:solidFill>
            </a:endParaRPr>
          </a:p>
          <a:p>
            <a:pPr indent="-254000" lvl="0" marL="292100" rtl="0" algn="l">
              <a:lnSpc>
                <a:spcPct val="100000"/>
              </a:lnSpc>
              <a:spcBef>
                <a:spcPts val="0"/>
              </a:spcBef>
              <a:spcAft>
                <a:spcPts val="0"/>
              </a:spcAft>
              <a:buClr>
                <a:schemeClr val="dk1"/>
              </a:buClr>
              <a:buSzPts val="1800"/>
              <a:buChar char="●"/>
            </a:pPr>
            <a:r>
              <a:rPr lang="en" sz="1800">
                <a:solidFill>
                  <a:schemeClr val="dk1"/>
                </a:solidFill>
              </a:rPr>
              <a:t>CEO</a:t>
            </a:r>
            <a:endParaRPr sz="1700">
              <a:solidFill>
                <a:schemeClr val="dk1"/>
              </a:solidFill>
            </a:endParaRPr>
          </a:p>
          <a:p>
            <a:pPr indent="-254000" lvl="0" marL="292100" rtl="0" algn="l">
              <a:lnSpc>
                <a:spcPct val="100000"/>
              </a:lnSpc>
              <a:spcBef>
                <a:spcPts val="0"/>
              </a:spcBef>
              <a:spcAft>
                <a:spcPts val="0"/>
              </a:spcAft>
              <a:buClr>
                <a:schemeClr val="dk1"/>
              </a:buClr>
              <a:buSzPts val="1800"/>
              <a:buChar char="●"/>
            </a:pPr>
            <a:r>
              <a:rPr lang="en" sz="1800">
                <a:solidFill>
                  <a:schemeClr val="dk1"/>
                </a:solidFill>
              </a:rPr>
              <a:t>CMU Graduate</a:t>
            </a:r>
            <a:endParaRPr sz="1700">
              <a:solidFill>
                <a:schemeClr val="dk1"/>
              </a:solidFill>
            </a:endParaRPr>
          </a:p>
        </p:txBody>
      </p:sp>
      <p:sp>
        <p:nvSpPr>
          <p:cNvPr id="78" name="Google Shape;78;p16"/>
          <p:cNvSpPr txBox="1"/>
          <p:nvPr>
            <p:ph idx="1" type="body"/>
          </p:nvPr>
        </p:nvSpPr>
        <p:spPr>
          <a:xfrm>
            <a:off x="285750" y="2674346"/>
            <a:ext cx="4234200" cy="1776900"/>
          </a:xfrm>
          <a:prstGeom prst="rect">
            <a:avLst/>
          </a:prstGeom>
          <a:noFill/>
          <a:ln>
            <a:noFill/>
          </a:ln>
        </p:spPr>
        <p:txBody>
          <a:bodyPr anchorCtr="0" anchor="t" bIns="32750" lIns="32750" spcFirstLastPara="1" rIns="32750" wrap="square" tIns="32750">
            <a:noAutofit/>
          </a:bodyPr>
          <a:lstStyle/>
          <a:p>
            <a:pPr indent="0" lvl="0" marL="457200" rtl="0" algn="l">
              <a:lnSpc>
                <a:spcPct val="100000"/>
              </a:lnSpc>
              <a:spcBef>
                <a:spcPts val="0"/>
              </a:spcBef>
              <a:spcAft>
                <a:spcPts val="0"/>
              </a:spcAft>
              <a:buNone/>
            </a:pPr>
            <a:r>
              <a:rPr lang="en" sz="1800" u="sng">
                <a:solidFill>
                  <a:srgbClr val="FF0000"/>
                </a:solidFill>
                <a:hlinkClick r:id="rId3">
                  <a:extLst>
                    <a:ext uri="{A12FA001-AC4F-418D-AE19-62706E023703}">
                      <ahyp:hlinkClr val="tx"/>
                    </a:ext>
                  </a:extLst>
                </a:hlinkClick>
              </a:rPr>
              <a:t>Xiaoyang Ma</a:t>
            </a:r>
            <a:endParaRPr sz="1700">
              <a:solidFill>
                <a:srgbClr val="FF0000"/>
              </a:solidFill>
            </a:endParaRPr>
          </a:p>
          <a:p>
            <a:pPr indent="-254000" lvl="0" marL="292100" rtl="0" algn="l">
              <a:lnSpc>
                <a:spcPct val="100000"/>
              </a:lnSpc>
              <a:spcBef>
                <a:spcPts val="0"/>
              </a:spcBef>
              <a:spcAft>
                <a:spcPts val="0"/>
              </a:spcAft>
              <a:buClr>
                <a:schemeClr val="dk1"/>
              </a:buClr>
              <a:buSzPts val="1800"/>
              <a:buChar char="●"/>
            </a:pPr>
            <a:r>
              <a:rPr lang="en" sz="1800">
                <a:solidFill>
                  <a:schemeClr val="dk1"/>
                </a:solidFill>
              </a:rPr>
              <a:t>C</a:t>
            </a:r>
            <a:r>
              <a:rPr lang="en">
                <a:solidFill>
                  <a:schemeClr val="dk1"/>
                </a:solidFill>
              </a:rPr>
              <a:t>O</a:t>
            </a:r>
            <a:r>
              <a:rPr lang="en" sz="1800">
                <a:solidFill>
                  <a:schemeClr val="dk1"/>
                </a:solidFill>
              </a:rPr>
              <a:t>O</a:t>
            </a:r>
            <a:endParaRPr sz="1700">
              <a:solidFill>
                <a:schemeClr val="dk1"/>
              </a:solidFill>
            </a:endParaRPr>
          </a:p>
          <a:p>
            <a:pPr indent="-254000" lvl="0" marL="292100" rtl="0" algn="l">
              <a:spcBef>
                <a:spcPts val="0"/>
              </a:spcBef>
              <a:spcAft>
                <a:spcPts val="0"/>
              </a:spcAft>
              <a:buClr>
                <a:schemeClr val="dk1"/>
              </a:buClr>
              <a:buSzPts val="1800"/>
              <a:buChar char="●"/>
            </a:pPr>
            <a:r>
              <a:rPr lang="en" sz="1800">
                <a:solidFill>
                  <a:schemeClr val="dk1"/>
                </a:solidFill>
              </a:rPr>
              <a:t>CMU Graduate</a:t>
            </a:r>
            <a:endParaRPr sz="1700">
              <a:solidFill>
                <a:schemeClr val="dk1"/>
              </a:solidFill>
            </a:endParaRPr>
          </a:p>
        </p:txBody>
      </p:sp>
      <p:sp>
        <p:nvSpPr>
          <p:cNvPr id="79" name="Google Shape;79;p16"/>
          <p:cNvSpPr txBox="1"/>
          <p:nvPr>
            <p:ph idx="1" type="body"/>
          </p:nvPr>
        </p:nvSpPr>
        <p:spPr>
          <a:xfrm>
            <a:off x="4491950" y="743496"/>
            <a:ext cx="4234200" cy="1776900"/>
          </a:xfrm>
          <a:prstGeom prst="rect">
            <a:avLst/>
          </a:prstGeom>
          <a:noFill/>
          <a:ln>
            <a:noFill/>
          </a:ln>
        </p:spPr>
        <p:txBody>
          <a:bodyPr anchorCtr="0" anchor="t" bIns="32750" lIns="32750" spcFirstLastPara="1" rIns="32750" wrap="square" tIns="32750">
            <a:noAutofit/>
          </a:bodyPr>
          <a:lstStyle/>
          <a:p>
            <a:pPr indent="0" lvl="0" marL="457200" rtl="0" algn="l">
              <a:lnSpc>
                <a:spcPct val="100000"/>
              </a:lnSpc>
              <a:spcBef>
                <a:spcPts val="0"/>
              </a:spcBef>
              <a:spcAft>
                <a:spcPts val="0"/>
              </a:spcAft>
              <a:buNone/>
            </a:pPr>
            <a:r>
              <a:rPr lang="en" sz="1800" u="sng">
                <a:solidFill>
                  <a:srgbClr val="FF0000"/>
                </a:solidFill>
              </a:rPr>
              <a:t>Wenting Yue</a:t>
            </a:r>
            <a:endParaRPr sz="1700" u="sng">
              <a:solidFill>
                <a:srgbClr val="FF0000"/>
              </a:solidFill>
            </a:endParaRPr>
          </a:p>
          <a:p>
            <a:pPr indent="-254000" lvl="0" marL="292100" rtl="0" algn="l">
              <a:lnSpc>
                <a:spcPct val="100000"/>
              </a:lnSpc>
              <a:spcBef>
                <a:spcPts val="0"/>
              </a:spcBef>
              <a:spcAft>
                <a:spcPts val="0"/>
              </a:spcAft>
              <a:buClr>
                <a:schemeClr val="dk1"/>
              </a:buClr>
              <a:buSzPts val="1800"/>
              <a:buChar char="●"/>
            </a:pPr>
            <a:r>
              <a:rPr lang="en" sz="1800">
                <a:solidFill>
                  <a:schemeClr val="dk1"/>
                </a:solidFill>
              </a:rPr>
              <a:t>CFO </a:t>
            </a:r>
            <a:endParaRPr sz="1700">
              <a:solidFill>
                <a:schemeClr val="dk1"/>
              </a:solidFill>
            </a:endParaRPr>
          </a:p>
          <a:p>
            <a:pPr indent="-254000" lvl="0" marL="292100" rtl="0" algn="l">
              <a:spcBef>
                <a:spcPts val="0"/>
              </a:spcBef>
              <a:spcAft>
                <a:spcPts val="0"/>
              </a:spcAft>
              <a:buClr>
                <a:schemeClr val="dk1"/>
              </a:buClr>
              <a:buSzPts val="1800"/>
              <a:buChar char="●"/>
            </a:pPr>
            <a:r>
              <a:rPr lang="en" sz="1800">
                <a:solidFill>
                  <a:schemeClr val="dk1"/>
                </a:solidFill>
              </a:rPr>
              <a:t>CMU Graduate</a:t>
            </a:r>
            <a:endParaRPr sz="1700">
              <a:solidFill>
                <a:schemeClr val="dk1"/>
              </a:solidFill>
            </a:endParaRPr>
          </a:p>
        </p:txBody>
      </p:sp>
      <p:sp>
        <p:nvSpPr>
          <p:cNvPr id="80" name="Google Shape;80;p16"/>
          <p:cNvSpPr txBox="1"/>
          <p:nvPr>
            <p:ph idx="1" type="body"/>
          </p:nvPr>
        </p:nvSpPr>
        <p:spPr>
          <a:xfrm>
            <a:off x="4429300" y="2623096"/>
            <a:ext cx="4234200" cy="1776900"/>
          </a:xfrm>
          <a:prstGeom prst="rect">
            <a:avLst/>
          </a:prstGeom>
          <a:noFill/>
          <a:ln>
            <a:noFill/>
          </a:ln>
        </p:spPr>
        <p:txBody>
          <a:bodyPr anchorCtr="0" anchor="t" bIns="32750" lIns="32750" spcFirstLastPara="1" rIns="32750" wrap="square" tIns="32750">
            <a:noAutofit/>
          </a:bodyPr>
          <a:lstStyle/>
          <a:p>
            <a:pPr indent="0" lvl="0" marL="457200" rtl="0" algn="l">
              <a:lnSpc>
                <a:spcPct val="100000"/>
              </a:lnSpc>
              <a:spcBef>
                <a:spcPts val="0"/>
              </a:spcBef>
              <a:spcAft>
                <a:spcPts val="0"/>
              </a:spcAft>
              <a:buNone/>
            </a:pPr>
            <a:r>
              <a:rPr lang="en" sz="1800" u="sng">
                <a:solidFill>
                  <a:srgbClr val="FF0000"/>
                </a:solidFill>
                <a:hlinkClick r:id="rId4">
                  <a:extLst>
                    <a:ext uri="{A12FA001-AC4F-418D-AE19-62706E023703}">
                      <ahyp:hlinkClr val="tx"/>
                    </a:ext>
                  </a:extLst>
                </a:hlinkClick>
              </a:rPr>
              <a:t>Saicharan Emmadi</a:t>
            </a:r>
            <a:endParaRPr sz="1800">
              <a:solidFill>
                <a:srgbClr val="FF0000"/>
              </a:solidFill>
            </a:endParaRPr>
          </a:p>
          <a:p>
            <a:pPr indent="-254000" lvl="0" marL="292100" rtl="0" algn="l">
              <a:lnSpc>
                <a:spcPct val="100000"/>
              </a:lnSpc>
              <a:spcBef>
                <a:spcPts val="0"/>
              </a:spcBef>
              <a:spcAft>
                <a:spcPts val="0"/>
              </a:spcAft>
              <a:buClr>
                <a:schemeClr val="dk1"/>
              </a:buClr>
              <a:buSzPts val="1800"/>
              <a:buChar char="●"/>
            </a:pPr>
            <a:r>
              <a:rPr lang="en" sz="1800">
                <a:solidFill>
                  <a:schemeClr val="dk1"/>
                </a:solidFill>
              </a:rPr>
              <a:t>CTO</a:t>
            </a:r>
            <a:endParaRPr sz="1700">
              <a:solidFill>
                <a:schemeClr val="dk1"/>
              </a:solidFill>
            </a:endParaRPr>
          </a:p>
          <a:p>
            <a:pPr indent="-254000" lvl="0" marL="292100" rtl="0" algn="l">
              <a:lnSpc>
                <a:spcPct val="100000"/>
              </a:lnSpc>
              <a:spcBef>
                <a:spcPts val="0"/>
              </a:spcBef>
              <a:spcAft>
                <a:spcPts val="0"/>
              </a:spcAft>
              <a:buClr>
                <a:schemeClr val="dk1"/>
              </a:buClr>
              <a:buSzPts val="1800"/>
              <a:buChar char="●"/>
            </a:pPr>
            <a:r>
              <a:rPr lang="en" sz="1800">
                <a:solidFill>
                  <a:schemeClr val="dk1"/>
                </a:solidFill>
              </a:rPr>
              <a:t>CMU Graduate</a:t>
            </a:r>
            <a:endParaRPr sz="1800">
              <a:solidFill>
                <a:schemeClr val="dk1"/>
              </a:solidFill>
            </a:endParaRPr>
          </a:p>
        </p:txBody>
      </p:sp>
      <p:pic>
        <p:nvPicPr>
          <p:cNvPr id="81" name="Google Shape;81;p16"/>
          <p:cNvPicPr preferRelativeResize="0"/>
          <p:nvPr/>
        </p:nvPicPr>
        <p:blipFill rotWithShape="1">
          <a:blip r:embed="rId5">
            <a:alphaModFix/>
          </a:blip>
          <a:srcRect b="70711" l="18202" r="20530" t="0"/>
          <a:stretch/>
        </p:blipFill>
        <p:spPr>
          <a:xfrm>
            <a:off x="2679875" y="794750"/>
            <a:ext cx="1370022" cy="1338675"/>
          </a:xfrm>
          <a:prstGeom prst="rect">
            <a:avLst/>
          </a:prstGeom>
          <a:noFill/>
          <a:ln>
            <a:noFill/>
          </a:ln>
          <a:effectLst>
            <a:outerShdw blurRad="57150" rotWithShape="0" algn="bl" dir="5400000" dist="19050">
              <a:srgbClr val="000000">
                <a:alpha val="50000"/>
              </a:srgbClr>
            </a:outerShdw>
          </a:effectLst>
        </p:spPr>
      </p:pic>
      <p:pic>
        <p:nvPicPr>
          <p:cNvPr id="82" name="Google Shape;82;p16"/>
          <p:cNvPicPr preferRelativeResize="0"/>
          <p:nvPr/>
        </p:nvPicPr>
        <p:blipFill rotWithShape="1">
          <a:blip r:embed="rId6">
            <a:alphaModFix/>
          </a:blip>
          <a:srcRect b="43550" l="12080" r="12087" t="5159"/>
          <a:stretch/>
        </p:blipFill>
        <p:spPr>
          <a:xfrm>
            <a:off x="7100950" y="747725"/>
            <a:ext cx="1370027" cy="1380941"/>
          </a:xfrm>
          <a:prstGeom prst="rect">
            <a:avLst/>
          </a:prstGeom>
          <a:noFill/>
          <a:ln>
            <a:noFill/>
          </a:ln>
        </p:spPr>
      </p:pic>
      <p:pic>
        <p:nvPicPr>
          <p:cNvPr id="83" name="Google Shape;83;p16"/>
          <p:cNvPicPr preferRelativeResize="0"/>
          <p:nvPr/>
        </p:nvPicPr>
        <p:blipFill>
          <a:blip r:embed="rId7">
            <a:alphaModFix/>
          </a:blip>
          <a:stretch>
            <a:fillRect/>
          </a:stretch>
        </p:blipFill>
        <p:spPr>
          <a:xfrm>
            <a:off x="7100950" y="2571650"/>
            <a:ext cx="1437967" cy="1338675"/>
          </a:xfrm>
          <a:prstGeom prst="rect">
            <a:avLst/>
          </a:prstGeom>
          <a:noFill/>
          <a:ln>
            <a:noFill/>
          </a:ln>
        </p:spPr>
      </p:pic>
      <p:pic>
        <p:nvPicPr>
          <p:cNvPr id="84" name="Google Shape;84;p16"/>
          <p:cNvPicPr preferRelativeResize="0"/>
          <p:nvPr/>
        </p:nvPicPr>
        <p:blipFill rotWithShape="1">
          <a:blip r:embed="rId8">
            <a:alphaModFix/>
          </a:blip>
          <a:srcRect b="8084" l="0" r="0" t="13802"/>
          <a:stretch/>
        </p:blipFill>
        <p:spPr>
          <a:xfrm>
            <a:off x="2710150" y="2623100"/>
            <a:ext cx="1309475" cy="1338676"/>
          </a:xfrm>
          <a:prstGeom prst="rect">
            <a:avLst/>
          </a:prstGeom>
          <a:noFill/>
          <a:ln>
            <a:noFill/>
          </a:ln>
        </p:spPr>
      </p:pic>
      <p:sp>
        <p:nvSpPr>
          <p:cNvPr id="85" name="Google Shape;85;p16"/>
          <p:cNvSpPr txBox="1"/>
          <p:nvPr/>
        </p:nvSpPr>
        <p:spPr>
          <a:xfrm>
            <a:off x="311703" y="1742232"/>
            <a:ext cx="2162100" cy="391200"/>
          </a:xfrm>
          <a:prstGeom prst="rect">
            <a:avLst/>
          </a:prstGeom>
          <a:noFill/>
          <a:ln>
            <a:noFill/>
          </a:ln>
        </p:spPr>
        <p:txBody>
          <a:bodyPr anchorCtr="0" anchor="ctr" bIns="32750" lIns="32750" spcFirstLastPara="1" rIns="32750" wrap="square" tIns="32750">
            <a:noAutofit/>
          </a:bodyPr>
          <a:lstStyle/>
          <a:p>
            <a:pPr indent="0" lvl="0" marL="0" marR="0" rtl="0" algn="l">
              <a:lnSpc>
                <a:spcPct val="60000"/>
              </a:lnSpc>
              <a:spcBef>
                <a:spcPts val="0"/>
              </a:spcBef>
              <a:spcAft>
                <a:spcPts val="0"/>
              </a:spcAft>
              <a:buNone/>
            </a:pPr>
            <a:r>
              <a:t/>
            </a:r>
            <a:endParaRPr b="0" i="0" sz="1300" u="none" cap="none" strike="noStrike">
              <a:solidFill>
                <a:srgbClr val="FFFFFF"/>
              </a:solidFill>
              <a:latin typeface="Avenir"/>
              <a:ea typeface="Avenir"/>
              <a:cs typeface="Avenir"/>
              <a:sym typeface="Avenir"/>
            </a:endParaRPr>
          </a:p>
          <a:p>
            <a:pPr indent="0" lvl="0" marL="0" rtl="0" algn="l">
              <a:lnSpc>
                <a:spcPct val="60000"/>
              </a:lnSpc>
              <a:spcBef>
                <a:spcPts val="0"/>
              </a:spcBef>
              <a:spcAft>
                <a:spcPts val="0"/>
              </a:spcAft>
              <a:buClr>
                <a:srgbClr val="000000"/>
              </a:buClr>
              <a:buFont typeface="Arial"/>
              <a:buNone/>
            </a:pPr>
            <a:r>
              <a:rPr lang="en" sz="1300" u="sng">
                <a:solidFill>
                  <a:schemeClr val="hlink"/>
                </a:solidFill>
                <a:latin typeface="Avenir"/>
                <a:ea typeface="Avenir"/>
                <a:cs typeface="Avenir"/>
                <a:sym typeface="Avenir"/>
                <a:hlinkClick r:id="rId9"/>
              </a:rPr>
              <a:t>afrocha@andrew.cmu.edu</a:t>
            </a:r>
            <a:endParaRPr sz="1300">
              <a:solidFill>
                <a:srgbClr val="FFFFFF"/>
              </a:solidFill>
              <a:latin typeface="Avenir"/>
              <a:ea typeface="Avenir"/>
              <a:cs typeface="Avenir"/>
              <a:sym typeface="Avenir"/>
            </a:endParaRPr>
          </a:p>
          <a:p>
            <a:pPr indent="0" lvl="0" marL="0" marR="0" rtl="0" algn="l">
              <a:lnSpc>
                <a:spcPct val="60000"/>
              </a:lnSpc>
              <a:spcBef>
                <a:spcPts val="0"/>
              </a:spcBef>
              <a:spcAft>
                <a:spcPts val="0"/>
              </a:spcAft>
              <a:buClr>
                <a:srgbClr val="FFFFFF"/>
              </a:buClr>
              <a:buSzPts val="1300"/>
              <a:buFont typeface="Avenir"/>
              <a:buNone/>
            </a:pPr>
            <a:r>
              <a:t/>
            </a:r>
            <a:endParaRPr b="0" i="0" sz="1300" u="none" cap="none" strike="noStrike">
              <a:solidFill>
                <a:srgbClr val="FFFFFF"/>
              </a:solidFill>
              <a:latin typeface="Avenir"/>
              <a:ea typeface="Avenir"/>
              <a:cs typeface="Avenir"/>
              <a:sym typeface="Avenir"/>
            </a:endParaRPr>
          </a:p>
          <a:p>
            <a:pPr indent="0" lvl="0" marL="0" marR="0" rtl="0" algn="l">
              <a:lnSpc>
                <a:spcPct val="60000"/>
              </a:lnSpc>
              <a:spcBef>
                <a:spcPts val="0"/>
              </a:spcBef>
              <a:spcAft>
                <a:spcPts val="0"/>
              </a:spcAft>
              <a:buClr>
                <a:srgbClr val="FFFFFF"/>
              </a:buClr>
              <a:buSzPts val="1300"/>
              <a:buFont typeface="Avenir"/>
              <a:buNone/>
            </a:pPr>
            <a:r>
              <a:t/>
            </a:r>
            <a:endParaRPr b="0" i="0" sz="900" u="none" cap="none" strike="noStrike">
              <a:solidFill>
                <a:srgbClr val="000000"/>
              </a:solidFill>
              <a:latin typeface="Arial"/>
              <a:ea typeface="Arial"/>
              <a:cs typeface="Arial"/>
              <a:sym typeface="Arial"/>
            </a:endParaRPr>
          </a:p>
        </p:txBody>
      </p:sp>
      <p:sp>
        <p:nvSpPr>
          <p:cNvPr id="86" name="Google Shape;86;p16"/>
          <p:cNvSpPr txBox="1"/>
          <p:nvPr/>
        </p:nvSpPr>
        <p:spPr>
          <a:xfrm>
            <a:off x="4729403" y="1785418"/>
            <a:ext cx="2162100" cy="304800"/>
          </a:xfrm>
          <a:prstGeom prst="rect">
            <a:avLst/>
          </a:prstGeom>
          <a:noFill/>
          <a:ln>
            <a:noFill/>
          </a:ln>
        </p:spPr>
        <p:txBody>
          <a:bodyPr anchorCtr="0" anchor="ctr" bIns="32750" lIns="32750" spcFirstLastPara="1" rIns="32750" wrap="square" tIns="32750">
            <a:noAutofit/>
          </a:bodyPr>
          <a:lstStyle/>
          <a:p>
            <a:pPr indent="0" lvl="0" marL="0" marR="0" rtl="0" algn="l">
              <a:lnSpc>
                <a:spcPct val="60000"/>
              </a:lnSpc>
              <a:spcBef>
                <a:spcPts val="0"/>
              </a:spcBef>
              <a:spcAft>
                <a:spcPts val="0"/>
              </a:spcAft>
              <a:buClr>
                <a:srgbClr val="FFFFFF"/>
              </a:buClr>
              <a:buSzPts val="1300"/>
              <a:buFont typeface="Avenir"/>
              <a:buNone/>
            </a:pPr>
            <a:r>
              <a:rPr b="0" i="0" lang="en" sz="900" u="none" cap="none" strike="noStrike">
                <a:solidFill>
                  <a:srgbClr val="000000"/>
                </a:solidFill>
                <a:latin typeface="Arial"/>
                <a:ea typeface="Arial"/>
                <a:cs typeface="Arial"/>
                <a:sym typeface="Arial"/>
              </a:rPr>
              <a:t> </a:t>
            </a:r>
            <a:r>
              <a:rPr lang="en" sz="1300" u="sng">
                <a:solidFill>
                  <a:schemeClr val="hlink"/>
                </a:solidFill>
                <a:latin typeface="Avenir"/>
                <a:ea typeface="Avenir"/>
                <a:cs typeface="Avenir"/>
                <a:sym typeface="Avenir"/>
                <a:hlinkClick r:id="rId10"/>
              </a:rPr>
              <a:t>wyue2</a:t>
            </a:r>
            <a:r>
              <a:rPr b="0" i="0" lang="en" sz="1300" u="sng" cap="none" strike="noStrike">
                <a:solidFill>
                  <a:schemeClr val="hlink"/>
                </a:solidFill>
                <a:latin typeface="Avenir"/>
                <a:ea typeface="Avenir"/>
                <a:cs typeface="Avenir"/>
                <a:sym typeface="Avenir"/>
                <a:hlinkClick r:id="rId11"/>
              </a:rPr>
              <a:t>@</a:t>
            </a:r>
            <a:r>
              <a:rPr lang="en" sz="1300" u="sng">
                <a:solidFill>
                  <a:schemeClr val="hlink"/>
                </a:solidFill>
                <a:latin typeface="Avenir"/>
                <a:ea typeface="Avenir"/>
                <a:cs typeface="Avenir"/>
                <a:sym typeface="Avenir"/>
                <a:hlinkClick r:id="rId12"/>
              </a:rPr>
              <a:t>andrew.cmu.edu</a:t>
            </a:r>
            <a:endParaRPr sz="1300">
              <a:solidFill>
                <a:srgbClr val="FFFFFF"/>
              </a:solidFill>
              <a:latin typeface="Avenir"/>
              <a:ea typeface="Avenir"/>
              <a:cs typeface="Avenir"/>
              <a:sym typeface="Avenir"/>
            </a:endParaRPr>
          </a:p>
          <a:p>
            <a:pPr indent="0" lvl="0" marL="0" marR="0" rtl="0" algn="l">
              <a:lnSpc>
                <a:spcPct val="60000"/>
              </a:lnSpc>
              <a:spcBef>
                <a:spcPts val="0"/>
              </a:spcBef>
              <a:spcAft>
                <a:spcPts val="0"/>
              </a:spcAft>
              <a:buClr>
                <a:srgbClr val="FFFFFF"/>
              </a:buClr>
              <a:buSzPts val="1300"/>
              <a:buFont typeface="Avenir"/>
              <a:buNone/>
            </a:pPr>
            <a:r>
              <a:t/>
            </a:r>
            <a:endParaRPr b="0" i="0" sz="900" u="none" cap="none" strike="noStrike">
              <a:solidFill>
                <a:srgbClr val="000000"/>
              </a:solidFill>
              <a:latin typeface="Arial"/>
              <a:ea typeface="Arial"/>
              <a:cs typeface="Arial"/>
              <a:sym typeface="Arial"/>
            </a:endParaRPr>
          </a:p>
        </p:txBody>
      </p:sp>
      <p:sp>
        <p:nvSpPr>
          <p:cNvPr id="87" name="Google Shape;87;p16"/>
          <p:cNvSpPr txBox="1"/>
          <p:nvPr/>
        </p:nvSpPr>
        <p:spPr>
          <a:xfrm>
            <a:off x="311700" y="3637875"/>
            <a:ext cx="3000000" cy="3048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0"/>
              </a:spcBef>
              <a:spcAft>
                <a:spcPts val="0"/>
              </a:spcAft>
              <a:buNone/>
            </a:pPr>
            <a:r>
              <a:rPr lang="en" sz="1300" u="sng">
                <a:solidFill>
                  <a:schemeClr val="accent5"/>
                </a:solidFill>
                <a:latin typeface="Avenir"/>
                <a:ea typeface="Avenir"/>
                <a:cs typeface="Avenir"/>
                <a:sym typeface="Avenir"/>
                <a:hlinkClick r:id="rId13">
                  <a:extLst>
                    <a:ext uri="{A12FA001-AC4F-418D-AE19-62706E023703}">
                      <ahyp:hlinkClr val="tx"/>
                    </a:ext>
                  </a:extLst>
                </a:hlinkClick>
              </a:rPr>
              <a:t>xm3@andrew.cmu.edu</a:t>
            </a:r>
            <a:endParaRPr/>
          </a:p>
        </p:txBody>
      </p:sp>
      <p:sp>
        <p:nvSpPr>
          <p:cNvPr id="88" name="Google Shape;88;p16"/>
          <p:cNvSpPr txBox="1"/>
          <p:nvPr/>
        </p:nvSpPr>
        <p:spPr>
          <a:xfrm>
            <a:off x="4624700" y="3637875"/>
            <a:ext cx="2371500" cy="304800"/>
          </a:xfrm>
          <a:prstGeom prst="rect">
            <a:avLst/>
          </a:prstGeom>
          <a:noFill/>
          <a:ln>
            <a:noFill/>
          </a:ln>
        </p:spPr>
        <p:txBody>
          <a:bodyPr anchorCtr="0" anchor="t" bIns="91425" lIns="91425" spcFirstLastPara="1" rIns="91425" wrap="square" tIns="91425">
            <a:spAutoFit/>
          </a:bodyPr>
          <a:lstStyle/>
          <a:p>
            <a:pPr indent="0" lvl="0" marL="0" rtl="0" algn="l">
              <a:lnSpc>
                <a:spcPct val="60000"/>
              </a:lnSpc>
              <a:spcBef>
                <a:spcPts val="0"/>
              </a:spcBef>
              <a:spcAft>
                <a:spcPts val="0"/>
              </a:spcAft>
              <a:buNone/>
            </a:pPr>
            <a:r>
              <a:rPr lang="en" sz="900"/>
              <a:t> </a:t>
            </a:r>
            <a:r>
              <a:rPr lang="en" sz="1300" u="sng">
                <a:solidFill>
                  <a:schemeClr val="accent5"/>
                </a:solidFill>
                <a:latin typeface="Avenir"/>
                <a:ea typeface="Avenir"/>
                <a:cs typeface="Avenir"/>
                <a:sym typeface="Avenir"/>
                <a:hlinkClick r:id="rId14">
                  <a:extLst>
                    <a:ext uri="{A12FA001-AC4F-418D-AE19-62706E023703}">
                      <ahyp:hlinkClr val="tx"/>
                    </a:ext>
                  </a:extLst>
                </a:hlinkClick>
              </a:rPr>
              <a:t>semmadi@andrew.cmu.edu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2" name="Shape 92"/>
        <p:cNvGrpSpPr/>
        <p:nvPr/>
      </p:nvGrpSpPr>
      <p:grpSpPr>
        <a:xfrm>
          <a:off x="0" y="0"/>
          <a:ext cx="0" cy="0"/>
          <a:chOff x="0" y="0"/>
          <a:chExt cx="0" cy="0"/>
        </a:xfrm>
      </p:grpSpPr>
      <p:sp>
        <p:nvSpPr>
          <p:cNvPr id="93" name="Google Shape;93;p17"/>
          <p:cNvSpPr txBox="1"/>
          <p:nvPr>
            <p:ph type="title"/>
          </p:nvPr>
        </p:nvSpPr>
        <p:spPr>
          <a:xfrm>
            <a:off x="285750" y="310300"/>
            <a:ext cx="8796600" cy="381900"/>
          </a:xfrm>
          <a:prstGeom prst="rect">
            <a:avLst/>
          </a:prstGeom>
          <a:noFill/>
          <a:ln>
            <a:noFill/>
          </a:ln>
        </p:spPr>
        <p:txBody>
          <a:bodyPr anchorCtr="0" anchor="t" bIns="32750" lIns="32750" spcFirstLastPara="1" rIns="32750" wrap="square" tIns="32750">
            <a:noAutofit/>
          </a:bodyPr>
          <a:lstStyle/>
          <a:p>
            <a:pPr indent="0" lvl="0" marL="0" marR="0" rtl="0" algn="l">
              <a:lnSpc>
                <a:spcPct val="80000"/>
              </a:lnSpc>
              <a:spcBef>
                <a:spcPts val="0"/>
              </a:spcBef>
              <a:spcAft>
                <a:spcPts val="0"/>
              </a:spcAft>
              <a:buClr>
                <a:srgbClr val="E7253A"/>
              </a:buClr>
              <a:buSzPts val="3100"/>
              <a:buFont typeface="Arial"/>
              <a:buNone/>
            </a:pPr>
            <a:r>
              <a:rPr b="0" i="0" lang="en" sz="2400" u="none" cap="none" strike="noStrike">
                <a:latin typeface="Arial"/>
                <a:ea typeface="Arial"/>
                <a:cs typeface="Arial"/>
                <a:sym typeface="Arial"/>
              </a:rPr>
              <a:t>PROBLEM</a:t>
            </a:r>
            <a:endParaRPr i="1" sz="2400"/>
          </a:p>
        </p:txBody>
      </p:sp>
      <p:pic>
        <p:nvPicPr>
          <p:cNvPr id="94" name="Google Shape;94;p17"/>
          <p:cNvPicPr preferRelativeResize="0"/>
          <p:nvPr/>
        </p:nvPicPr>
        <p:blipFill rotWithShape="1">
          <a:blip r:embed="rId3">
            <a:alphaModFix/>
          </a:blip>
          <a:srcRect b="8405" l="3709" r="4022" t="57714"/>
          <a:stretch/>
        </p:blipFill>
        <p:spPr>
          <a:xfrm>
            <a:off x="0" y="3484633"/>
            <a:ext cx="4517700" cy="1658866"/>
          </a:xfrm>
          <a:prstGeom prst="rect">
            <a:avLst/>
          </a:prstGeom>
          <a:noFill/>
          <a:ln>
            <a:noFill/>
          </a:ln>
        </p:spPr>
      </p:pic>
      <p:pic>
        <p:nvPicPr>
          <p:cNvPr id="95" name="Google Shape;95;p17"/>
          <p:cNvPicPr preferRelativeResize="0"/>
          <p:nvPr/>
        </p:nvPicPr>
        <p:blipFill>
          <a:blip r:embed="rId4">
            <a:alphaModFix/>
          </a:blip>
          <a:stretch>
            <a:fillRect/>
          </a:stretch>
        </p:blipFill>
        <p:spPr>
          <a:xfrm>
            <a:off x="6187231" y="3361900"/>
            <a:ext cx="2956770" cy="1781450"/>
          </a:xfrm>
          <a:prstGeom prst="rect">
            <a:avLst/>
          </a:prstGeom>
          <a:noFill/>
          <a:ln>
            <a:noFill/>
          </a:ln>
        </p:spPr>
      </p:pic>
      <p:pic>
        <p:nvPicPr>
          <p:cNvPr id="96" name="Google Shape;96;p17"/>
          <p:cNvPicPr preferRelativeResize="0"/>
          <p:nvPr/>
        </p:nvPicPr>
        <p:blipFill>
          <a:blip r:embed="rId5">
            <a:alphaModFix/>
          </a:blip>
          <a:stretch>
            <a:fillRect/>
          </a:stretch>
        </p:blipFill>
        <p:spPr>
          <a:xfrm>
            <a:off x="6076579" y="14275"/>
            <a:ext cx="3067426" cy="2557475"/>
          </a:xfrm>
          <a:prstGeom prst="rect">
            <a:avLst/>
          </a:prstGeom>
          <a:noFill/>
          <a:ln>
            <a:noFill/>
          </a:ln>
        </p:spPr>
      </p:pic>
      <p:sp>
        <p:nvSpPr>
          <p:cNvPr id="97" name="Google Shape;97;p17"/>
          <p:cNvSpPr txBox="1"/>
          <p:nvPr/>
        </p:nvSpPr>
        <p:spPr>
          <a:xfrm>
            <a:off x="2590725" y="2315200"/>
            <a:ext cx="6406800" cy="10467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b="1" i="1" lang="en" sz="3500">
                <a:solidFill>
                  <a:srgbClr val="E7253A"/>
                </a:solidFill>
              </a:rPr>
              <a:t>Being New in Town Can Wear you Down</a:t>
            </a:r>
            <a:endParaRPr b="1" i="1" sz="4300">
              <a:solidFill>
                <a:srgbClr val="E7253A"/>
              </a:solidFill>
            </a:endParaRPr>
          </a:p>
        </p:txBody>
      </p:sp>
      <p:pic>
        <p:nvPicPr>
          <p:cNvPr id="98" name="Google Shape;98;p17"/>
          <p:cNvPicPr preferRelativeResize="0"/>
          <p:nvPr/>
        </p:nvPicPr>
        <p:blipFill rotWithShape="1">
          <a:blip r:embed="rId6">
            <a:alphaModFix/>
          </a:blip>
          <a:srcRect b="0" l="9216" r="13913" t="0"/>
          <a:stretch/>
        </p:blipFill>
        <p:spPr>
          <a:xfrm>
            <a:off x="3366075" y="526750"/>
            <a:ext cx="2272900" cy="1788450"/>
          </a:xfrm>
          <a:prstGeom prst="rect">
            <a:avLst/>
          </a:prstGeom>
          <a:noFill/>
          <a:ln>
            <a:noFill/>
          </a:ln>
        </p:spPr>
      </p:pic>
      <p:pic>
        <p:nvPicPr>
          <p:cNvPr id="99" name="Google Shape;99;p17"/>
          <p:cNvPicPr preferRelativeResize="0"/>
          <p:nvPr/>
        </p:nvPicPr>
        <p:blipFill rotWithShape="1">
          <a:blip r:embed="rId7">
            <a:alphaModFix/>
          </a:blip>
          <a:srcRect b="22277" l="16660" r="16699" t="22071"/>
          <a:stretch/>
        </p:blipFill>
        <p:spPr>
          <a:xfrm>
            <a:off x="4247988" y="1923119"/>
            <a:ext cx="527824" cy="330600"/>
          </a:xfrm>
          <a:prstGeom prst="rect">
            <a:avLst/>
          </a:prstGeom>
          <a:noFill/>
          <a:ln>
            <a:noFill/>
          </a:ln>
        </p:spPr>
      </p:pic>
      <p:pic>
        <p:nvPicPr>
          <p:cNvPr id="100" name="Google Shape;100;p17"/>
          <p:cNvPicPr preferRelativeResize="0"/>
          <p:nvPr/>
        </p:nvPicPr>
        <p:blipFill rotWithShape="1">
          <a:blip r:embed="rId8">
            <a:alphaModFix/>
          </a:blip>
          <a:srcRect b="5452" l="8666" r="5015" t="8548"/>
          <a:stretch/>
        </p:blipFill>
        <p:spPr>
          <a:xfrm>
            <a:off x="155650" y="1581650"/>
            <a:ext cx="2476425" cy="1562725"/>
          </a:xfrm>
          <a:prstGeom prst="rect">
            <a:avLst/>
          </a:prstGeom>
          <a:noFill/>
          <a:ln>
            <a:noFill/>
          </a:ln>
        </p:spPr>
      </p:pic>
      <p:pic>
        <p:nvPicPr>
          <p:cNvPr id="101" name="Google Shape;101;p17"/>
          <p:cNvPicPr preferRelativeResize="0"/>
          <p:nvPr/>
        </p:nvPicPr>
        <p:blipFill rotWithShape="1">
          <a:blip r:embed="rId9">
            <a:alphaModFix/>
          </a:blip>
          <a:srcRect b="14361" l="23206" r="18457" t="14368"/>
          <a:stretch/>
        </p:blipFill>
        <p:spPr>
          <a:xfrm>
            <a:off x="860650" y="1883596"/>
            <a:ext cx="784799" cy="958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5" name="Shape 105"/>
        <p:cNvGrpSpPr/>
        <p:nvPr/>
      </p:nvGrpSpPr>
      <p:grpSpPr>
        <a:xfrm>
          <a:off x="0" y="0"/>
          <a:ext cx="0" cy="0"/>
          <a:chOff x="0" y="0"/>
          <a:chExt cx="0" cy="0"/>
        </a:xfrm>
      </p:grpSpPr>
      <p:sp>
        <p:nvSpPr>
          <p:cNvPr id="106" name="Google Shape;106;p18"/>
          <p:cNvSpPr txBox="1"/>
          <p:nvPr>
            <p:ph idx="4294967295" type="title"/>
          </p:nvPr>
        </p:nvSpPr>
        <p:spPr>
          <a:xfrm>
            <a:off x="285750" y="318181"/>
            <a:ext cx="8572500" cy="381600"/>
          </a:xfrm>
          <a:prstGeom prst="rect">
            <a:avLst/>
          </a:prstGeom>
          <a:noFill/>
          <a:ln>
            <a:noFill/>
          </a:ln>
        </p:spPr>
        <p:txBody>
          <a:bodyPr anchorCtr="0" anchor="t" bIns="32750" lIns="32750" spcFirstLastPara="1" rIns="32750" wrap="square" tIns="32750">
            <a:noAutofit/>
          </a:bodyPr>
          <a:lstStyle/>
          <a:p>
            <a:pPr indent="0" lvl="0" marL="0" marR="0" rtl="0" algn="l">
              <a:lnSpc>
                <a:spcPct val="80000"/>
              </a:lnSpc>
              <a:spcBef>
                <a:spcPts val="0"/>
              </a:spcBef>
              <a:spcAft>
                <a:spcPts val="0"/>
              </a:spcAft>
              <a:buClr>
                <a:srgbClr val="E7253A"/>
              </a:buClr>
              <a:buSzPts val="3100"/>
              <a:buFont typeface="Arial"/>
              <a:buNone/>
            </a:pPr>
            <a:r>
              <a:rPr b="0" i="0" lang="en" sz="2400" u="none" cap="none" strike="noStrike">
                <a:latin typeface="Arial"/>
                <a:ea typeface="Arial"/>
                <a:cs typeface="Arial"/>
                <a:sym typeface="Arial"/>
              </a:rPr>
              <a:t>VISION</a:t>
            </a:r>
            <a:r>
              <a:rPr lang="en" sz="2400"/>
              <a:t> </a:t>
            </a:r>
            <a:endParaRPr sz="2400"/>
          </a:p>
        </p:txBody>
      </p:sp>
      <p:pic>
        <p:nvPicPr>
          <p:cNvPr id="107" name="Google Shape;107;p18"/>
          <p:cNvPicPr preferRelativeResize="0"/>
          <p:nvPr/>
        </p:nvPicPr>
        <p:blipFill rotWithShape="1">
          <a:blip r:embed="rId3">
            <a:alphaModFix/>
          </a:blip>
          <a:srcRect b="8405" l="3709" r="4022" t="57714"/>
          <a:stretch/>
        </p:blipFill>
        <p:spPr>
          <a:xfrm>
            <a:off x="0" y="3484633"/>
            <a:ext cx="4517700" cy="1658866"/>
          </a:xfrm>
          <a:prstGeom prst="rect">
            <a:avLst/>
          </a:prstGeom>
          <a:noFill/>
          <a:ln>
            <a:noFill/>
          </a:ln>
        </p:spPr>
      </p:pic>
      <p:pic>
        <p:nvPicPr>
          <p:cNvPr id="108" name="Google Shape;108;p18"/>
          <p:cNvPicPr preferRelativeResize="0"/>
          <p:nvPr/>
        </p:nvPicPr>
        <p:blipFill rotWithShape="1">
          <a:blip r:embed="rId4">
            <a:alphaModFix/>
          </a:blip>
          <a:srcRect b="17093" l="0" r="0" t="9067"/>
          <a:stretch/>
        </p:blipFill>
        <p:spPr>
          <a:xfrm>
            <a:off x="5239450" y="1342300"/>
            <a:ext cx="2217815" cy="1123925"/>
          </a:xfrm>
          <a:prstGeom prst="rect">
            <a:avLst/>
          </a:prstGeom>
          <a:noFill/>
          <a:ln>
            <a:noFill/>
          </a:ln>
        </p:spPr>
      </p:pic>
      <p:pic>
        <p:nvPicPr>
          <p:cNvPr id="109" name="Google Shape;109;p18"/>
          <p:cNvPicPr preferRelativeResize="0"/>
          <p:nvPr/>
        </p:nvPicPr>
        <p:blipFill rotWithShape="1">
          <a:blip r:embed="rId5">
            <a:alphaModFix/>
          </a:blip>
          <a:srcRect b="8802" l="12299" r="53411" t="9988"/>
          <a:stretch/>
        </p:blipFill>
        <p:spPr>
          <a:xfrm>
            <a:off x="3697850" y="57383"/>
            <a:ext cx="1748300" cy="2449192"/>
          </a:xfrm>
          <a:prstGeom prst="rect">
            <a:avLst/>
          </a:prstGeom>
          <a:noFill/>
          <a:ln>
            <a:noFill/>
          </a:ln>
        </p:spPr>
      </p:pic>
      <p:pic>
        <p:nvPicPr>
          <p:cNvPr id="110" name="Google Shape;110;p18"/>
          <p:cNvPicPr preferRelativeResize="0"/>
          <p:nvPr/>
        </p:nvPicPr>
        <p:blipFill rotWithShape="1">
          <a:blip r:embed="rId6">
            <a:alphaModFix/>
          </a:blip>
          <a:srcRect b="22277" l="16660" r="16699" t="22071"/>
          <a:stretch/>
        </p:blipFill>
        <p:spPr>
          <a:xfrm>
            <a:off x="4375776" y="974300"/>
            <a:ext cx="447426" cy="280249"/>
          </a:xfrm>
          <a:prstGeom prst="rect">
            <a:avLst/>
          </a:prstGeom>
          <a:noFill/>
          <a:ln>
            <a:noFill/>
          </a:ln>
        </p:spPr>
      </p:pic>
      <p:pic>
        <p:nvPicPr>
          <p:cNvPr id="111" name="Google Shape;111;p18"/>
          <p:cNvPicPr preferRelativeResize="0"/>
          <p:nvPr/>
        </p:nvPicPr>
        <p:blipFill>
          <a:blip r:embed="rId7">
            <a:alphaModFix/>
          </a:blip>
          <a:stretch>
            <a:fillRect/>
          </a:stretch>
        </p:blipFill>
        <p:spPr>
          <a:xfrm>
            <a:off x="7145200" y="3144700"/>
            <a:ext cx="1998799" cy="1998799"/>
          </a:xfrm>
          <a:prstGeom prst="rect">
            <a:avLst/>
          </a:prstGeom>
          <a:noFill/>
          <a:ln>
            <a:noFill/>
          </a:ln>
        </p:spPr>
      </p:pic>
      <p:pic>
        <p:nvPicPr>
          <p:cNvPr id="112" name="Google Shape;112;p18"/>
          <p:cNvPicPr preferRelativeResize="0"/>
          <p:nvPr/>
        </p:nvPicPr>
        <p:blipFill rotWithShape="1">
          <a:blip r:embed="rId8">
            <a:alphaModFix/>
          </a:blip>
          <a:srcRect b="5452" l="8666" r="5015" t="8548"/>
          <a:stretch/>
        </p:blipFill>
        <p:spPr>
          <a:xfrm>
            <a:off x="155650" y="1581650"/>
            <a:ext cx="2476425" cy="1562725"/>
          </a:xfrm>
          <a:prstGeom prst="rect">
            <a:avLst/>
          </a:prstGeom>
          <a:noFill/>
          <a:ln>
            <a:noFill/>
          </a:ln>
        </p:spPr>
      </p:pic>
      <p:pic>
        <p:nvPicPr>
          <p:cNvPr id="113" name="Google Shape;113;p18"/>
          <p:cNvPicPr preferRelativeResize="0"/>
          <p:nvPr/>
        </p:nvPicPr>
        <p:blipFill>
          <a:blip r:embed="rId9">
            <a:alphaModFix/>
          </a:blip>
          <a:stretch>
            <a:fillRect/>
          </a:stretch>
        </p:blipFill>
        <p:spPr>
          <a:xfrm>
            <a:off x="848775" y="1980475"/>
            <a:ext cx="765075" cy="765075"/>
          </a:xfrm>
          <a:prstGeom prst="rect">
            <a:avLst/>
          </a:prstGeom>
          <a:noFill/>
          <a:ln>
            <a:noFill/>
          </a:ln>
        </p:spPr>
      </p:pic>
      <p:pic>
        <p:nvPicPr>
          <p:cNvPr id="114" name="Google Shape;114;p18"/>
          <p:cNvPicPr preferRelativeResize="0"/>
          <p:nvPr/>
        </p:nvPicPr>
        <p:blipFill>
          <a:blip r:embed="rId10">
            <a:alphaModFix/>
          </a:blip>
          <a:stretch>
            <a:fillRect/>
          </a:stretch>
        </p:blipFill>
        <p:spPr>
          <a:xfrm>
            <a:off x="6390041" y="0"/>
            <a:ext cx="2753958" cy="1044075"/>
          </a:xfrm>
          <a:prstGeom prst="rect">
            <a:avLst/>
          </a:prstGeom>
          <a:noFill/>
          <a:ln>
            <a:noFill/>
          </a:ln>
        </p:spPr>
      </p:pic>
      <p:pic>
        <p:nvPicPr>
          <p:cNvPr id="115" name="Google Shape;115;p18"/>
          <p:cNvPicPr preferRelativeResize="0"/>
          <p:nvPr/>
        </p:nvPicPr>
        <p:blipFill rotWithShape="1">
          <a:blip r:embed="rId11">
            <a:alphaModFix/>
          </a:blip>
          <a:srcRect b="0" l="12120" r="16327" t="0"/>
          <a:stretch/>
        </p:blipFill>
        <p:spPr>
          <a:xfrm>
            <a:off x="7530150" y="1254538"/>
            <a:ext cx="1250875" cy="979050"/>
          </a:xfrm>
          <a:prstGeom prst="rect">
            <a:avLst/>
          </a:prstGeom>
          <a:noFill/>
          <a:ln>
            <a:noFill/>
          </a:ln>
        </p:spPr>
      </p:pic>
      <p:sp>
        <p:nvSpPr>
          <p:cNvPr id="116" name="Google Shape;116;p18"/>
          <p:cNvSpPr txBox="1"/>
          <p:nvPr>
            <p:ph idx="4294967295" type="body"/>
          </p:nvPr>
        </p:nvSpPr>
        <p:spPr>
          <a:xfrm>
            <a:off x="2180400" y="2227250"/>
            <a:ext cx="6677700" cy="1325100"/>
          </a:xfrm>
          <a:prstGeom prst="rect">
            <a:avLst/>
          </a:prstGeom>
          <a:noFill/>
          <a:ln>
            <a:noFill/>
          </a:ln>
        </p:spPr>
        <p:txBody>
          <a:bodyPr anchorCtr="0" anchor="ctr" bIns="32750" lIns="32750" spcFirstLastPara="1" rIns="32750" wrap="square" tIns="32750">
            <a:noAutofit/>
          </a:bodyPr>
          <a:lstStyle/>
          <a:p>
            <a:pPr indent="0" lvl="0" marL="0" rtl="0" algn="ctr">
              <a:lnSpc>
                <a:spcPct val="80000"/>
              </a:lnSpc>
              <a:spcBef>
                <a:spcPts val="0"/>
              </a:spcBef>
              <a:spcAft>
                <a:spcPts val="1200"/>
              </a:spcAft>
              <a:buClr>
                <a:srgbClr val="E7253A"/>
              </a:buClr>
              <a:buSzPts val="3100"/>
              <a:buFont typeface="Arial"/>
              <a:buNone/>
            </a:pPr>
            <a:r>
              <a:rPr b="1" lang="en" sz="3300">
                <a:solidFill>
                  <a:srgbClr val="E7253A"/>
                </a:solidFill>
                <a:latin typeface="Arial"/>
                <a:ea typeface="Arial"/>
                <a:cs typeface="Arial"/>
                <a:sym typeface="Arial"/>
              </a:rPr>
              <a:t>KnewB</a:t>
            </a:r>
            <a:r>
              <a:rPr b="1" lang="en" sz="3300">
                <a:solidFill>
                  <a:srgbClr val="E7253A"/>
                </a:solidFill>
              </a:rPr>
              <a:t>’s</a:t>
            </a:r>
            <a:r>
              <a:rPr b="1" lang="en" sz="3300">
                <a:solidFill>
                  <a:srgbClr val="E7253A"/>
                </a:solidFill>
                <a:latin typeface="Arial"/>
                <a:ea typeface="Arial"/>
                <a:cs typeface="Arial"/>
                <a:sym typeface="Arial"/>
              </a:rPr>
              <a:t> Thriving Guide to Pittsburgh Life</a:t>
            </a:r>
            <a:endParaRPr sz="2700">
              <a:solidFill>
                <a:srgbClr val="22222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0" name="Shape 120"/>
        <p:cNvGrpSpPr/>
        <p:nvPr/>
      </p:nvGrpSpPr>
      <p:grpSpPr>
        <a:xfrm>
          <a:off x="0" y="0"/>
          <a:ext cx="0" cy="0"/>
          <a:chOff x="0" y="0"/>
          <a:chExt cx="0" cy="0"/>
        </a:xfrm>
      </p:grpSpPr>
      <p:sp>
        <p:nvSpPr>
          <p:cNvPr id="121" name="Google Shape;121;p19"/>
          <p:cNvSpPr txBox="1"/>
          <p:nvPr>
            <p:ph type="title"/>
          </p:nvPr>
        </p:nvSpPr>
        <p:spPr>
          <a:xfrm>
            <a:off x="311700" y="445025"/>
            <a:ext cx="8520600" cy="572700"/>
          </a:xfrm>
          <a:prstGeom prst="rect">
            <a:avLst/>
          </a:prstGeom>
          <a:noFill/>
          <a:ln>
            <a:noFill/>
          </a:ln>
        </p:spPr>
        <p:txBody>
          <a:bodyPr anchorCtr="0" anchor="t" bIns="32750" lIns="32750" spcFirstLastPara="1" rIns="32750" wrap="square" tIns="32750">
            <a:noAutofit/>
          </a:bodyPr>
          <a:lstStyle/>
          <a:p>
            <a:pPr indent="0" lvl="0" marL="0" marR="0" rtl="0" algn="l">
              <a:lnSpc>
                <a:spcPct val="80000"/>
              </a:lnSpc>
              <a:spcBef>
                <a:spcPts val="0"/>
              </a:spcBef>
              <a:spcAft>
                <a:spcPts val="0"/>
              </a:spcAft>
              <a:buClr>
                <a:srgbClr val="E7253A"/>
              </a:buClr>
              <a:buSzPts val="3100"/>
              <a:buFont typeface="Arial"/>
              <a:buNone/>
            </a:pPr>
            <a:r>
              <a:rPr b="0" i="0" lang="en" sz="2400" u="none" cap="none" strike="noStrike">
                <a:latin typeface="Arial"/>
                <a:ea typeface="Arial"/>
                <a:cs typeface="Arial"/>
                <a:sym typeface="Arial"/>
              </a:rPr>
              <a:t>SOLUTION </a:t>
            </a:r>
            <a:r>
              <a:rPr lang="en" sz="2400"/>
              <a:t>&amp;</a:t>
            </a:r>
            <a:r>
              <a:rPr b="0" i="0" lang="en" sz="2400" u="none" cap="none" strike="noStrike">
                <a:latin typeface="Arial"/>
                <a:ea typeface="Arial"/>
                <a:cs typeface="Arial"/>
                <a:sym typeface="Arial"/>
              </a:rPr>
              <a:t> PRODUCT D</a:t>
            </a:r>
            <a:r>
              <a:rPr lang="en" sz="2400"/>
              <a:t>EMO</a:t>
            </a:r>
            <a:endParaRPr sz="2400"/>
          </a:p>
        </p:txBody>
      </p:sp>
      <p:pic>
        <p:nvPicPr>
          <p:cNvPr id="122" name="Google Shape;122;p19"/>
          <p:cNvPicPr preferRelativeResize="0"/>
          <p:nvPr/>
        </p:nvPicPr>
        <p:blipFill rotWithShape="1">
          <a:blip r:embed="rId3">
            <a:alphaModFix/>
          </a:blip>
          <a:srcRect b="8405" l="3709" r="4022" t="57714"/>
          <a:stretch/>
        </p:blipFill>
        <p:spPr>
          <a:xfrm>
            <a:off x="0" y="3484633"/>
            <a:ext cx="4517700" cy="1658866"/>
          </a:xfrm>
          <a:prstGeom prst="rect">
            <a:avLst/>
          </a:prstGeom>
          <a:noFill/>
          <a:ln>
            <a:noFill/>
          </a:ln>
        </p:spPr>
      </p:pic>
      <p:pic>
        <p:nvPicPr>
          <p:cNvPr id="123" name="Google Shape;123;p19"/>
          <p:cNvPicPr preferRelativeResize="0"/>
          <p:nvPr/>
        </p:nvPicPr>
        <p:blipFill rotWithShape="1">
          <a:blip r:embed="rId4">
            <a:alphaModFix/>
          </a:blip>
          <a:srcRect b="23521" l="18110" r="18320" t="23309"/>
          <a:stretch/>
        </p:blipFill>
        <p:spPr>
          <a:xfrm>
            <a:off x="3017013" y="1400050"/>
            <a:ext cx="3109976" cy="1950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7" name="Shape 127"/>
        <p:cNvGrpSpPr/>
        <p:nvPr/>
      </p:nvGrpSpPr>
      <p:grpSpPr>
        <a:xfrm>
          <a:off x="0" y="0"/>
          <a:ext cx="0" cy="0"/>
          <a:chOff x="0" y="0"/>
          <a:chExt cx="0" cy="0"/>
        </a:xfrm>
      </p:grpSpPr>
      <p:sp>
        <p:nvSpPr>
          <p:cNvPr id="128" name="Google Shape;128;p20"/>
          <p:cNvSpPr txBox="1"/>
          <p:nvPr>
            <p:ph type="title"/>
          </p:nvPr>
        </p:nvSpPr>
        <p:spPr>
          <a:xfrm>
            <a:off x="311700" y="445025"/>
            <a:ext cx="8520600" cy="572700"/>
          </a:xfrm>
          <a:prstGeom prst="rect">
            <a:avLst/>
          </a:prstGeom>
          <a:noFill/>
          <a:ln>
            <a:noFill/>
          </a:ln>
        </p:spPr>
        <p:txBody>
          <a:bodyPr anchorCtr="0" anchor="t" bIns="32750" lIns="32750" spcFirstLastPara="1" rIns="32750" wrap="square" tIns="32750">
            <a:noAutofit/>
          </a:bodyPr>
          <a:lstStyle/>
          <a:p>
            <a:pPr indent="0" lvl="0" marL="0" marR="0" rtl="0" algn="l">
              <a:lnSpc>
                <a:spcPct val="80000"/>
              </a:lnSpc>
              <a:spcBef>
                <a:spcPts val="0"/>
              </a:spcBef>
              <a:spcAft>
                <a:spcPts val="0"/>
              </a:spcAft>
              <a:buClr>
                <a:srgbClr val="E7253A"/>
              </a:buClr>
              <a:buSzPts val="3100"/>
              <a:buFont typeface="Arial"/>
              <a:buNone/>
            </a:pPr>
            <a:r>
              <a:rPr b="0" i="0" lang="en" sz="2400" u="none" cap="none" strike="noStrike">
                <a:latin typeface="Arial"/>
                <a:ea typeface="Arial"/>
                <a:cs typeface="Arial"/>
                <a:sym typeface="Arial"/>
              </a:rPr>
              <a:t>MARKET </a:t>
            </a:r>
            <a:r>
              <a:rPr lang="en" sz="2400">
                <a:solidFill>
                  <a:srgbClr val="E7253A"/>
                </a:solidFill>
              </a:rPr>
              <a:t>- PCHE</a:t>
            </a:r>
            <a:r>
              <a:rPr b="0" i="0" lang="en" sz="2400" u="none" cap="none" strike="noStrike">
                <a:latin typeface="Arial"/>
                <a:ea typeface="Arial"/>
                <a:cs typeface="Arial"/>
                <a:sym typeface="Arial"/>
              </a:rPr>
              <a:t> </a:t>
            </a:r>
            <a:endParaRPr sz="2400"/>
          </a:p>
        </p:txBody>
      </p:sp>
      <p:sp>
        <p:nvSpPr>
          <p:cNvPr id="129" name="Google Shape;129;p20"/>
          <p:cNvSpPr txBox="1"/>
          <p:nvPr>
            <p:ph idx="1" type="body"/>
          </p:nvPr>
        </p:nvSpPr>
        <p:spPr>
          <a:xfrm>
            <a:off x="826213" y="2294025"/>
            <a:ext cx="6674100" cy="2181900"/>
          </a:xfrm>
          <a:prstGeom prst="rect">
            <a:avLst/>
          </a:prstGeom>
          <a:noFill/>
          <a:ln>
            <a:noFill/>
          </a:ln>
        </p:spPr>
        <p:txBody>
          <a:bodyPr anchorCtr="0" anchor="t" bIns="32750" lIns="32750" spcFirstLastPara="1" rIns="32750" wrap="square" tIns="32750">
            <a:noAutofit/>
          </a:bodyPr>
          <a:lstStyle/>
          <a:p>
            <a:pPr indent="0" lvl="0" marL="292100" rtl="0" algn="l">
              <a:lnSpc>
                <a:spcPct val="100000"/>
              </a:lnSpc>
              <a:spcBef>
                <a:spcPts val="0"/>
              </a:spcBef>
              <a:spcAft>
                <a:spcPts val="0"/>
              </a:spcAft>
              <a:buNone/>
            </a:pPr>
            <a:r>
              <a:t/>
            </a:r>
            <a:endParaRPr sz="1600">
              <a:latin typeface="Arial"/>
              <a:ea typeface="Arial"/>
              <a:cs typeface="Arial"/>
              <a:sym typeface="Arial"/>
            </a:endParaRPr>
          </a:p>
          <a:p>
            <a:pPr indent="0" lvl="0" marL="292100" rtl="0" algn="l">
              <a:lnSpc>
                <a:spcPct val="100000"/>
              </a:lnSpc>
              <a:spcBef>
                <a:spcPts val="0"/>
              </a:spcBef>
              <a:spcAft>
                <a:spcPts val="0"/>
              </a:spcAft>
              <a:buNone/>
            </a:pPr>
            <a:r>
              <a:t/>
            </a:r>
            <a:endParaRPr sz="1600">
              <a:latin typeface="Arial"/>
              <a:ea typeface="Arial"/>
              <a:cs typeface="Arial"/>
              <a:sym typeface="Arial"/>
            </a:endParaRPr>
          </a:p>
          <a:p>
            <a:pPr indent="0" lvl="0" marL="292100" rtl="0" algn="l">
              <a:lnSpc>
                <a:spcPct val="100000"/>
              </a:lnSpc>
              <a:spcBef>
                <a:spcPts val="0"/>
              </a:spcBef>
              <a:spcAft>
                <a:spcPts val="0"/>
              </a:spcAft>
              <a:buNone/>
            </a:pPr>
            <a:r>
              <a:t/>
            </a:r>
            <a:endParaRPr sz="1600">
              <a:latin typeface="Arial"/>
              <a:ea typeface="Arial"/>
              <a:cs typeface="Arial"/>
              <a:sym typeface="Arial"/>
            </a:endParaRPr>
          </a:p>
        </p:txBody>
      </p:sp>
      <p:pic>
        <p:nvPicPr>
          <p:cNvPr id="130" name="Google Shape;130;p20"/>
          <p:cNvPicPr preferRelativeResize="0"/>
          <p:nvPr/>
        </p:nvPicPr>
        <p:blipFill>
          <a:blip r:embed="rId3">
            <a:alphaModFix/>
          </a:blip>
          <a:stretch>
            <a:fillRect/>
          </a:stretch>
        </p:blipFill>
        <p:spPr>
          <a:xfrm>
            <a:off x="7398275" y="158900"/>
            <a:ext cx="1434025" cy="1434025"/>
          </a:xfrm>
          <a:prstGeom prst="rect">
            <a:avLst/>
          </a:prstGeom>
          <a:noFill/>
          <a:ln>
            <a:noFill/>
          </a:ln>
        </p:spPr>
      </p:pic>
      <p:pic>
        <p:nvPicPr>
          <p:cNvPr id="131" name="Google Shape;131;p20"/>
          <p:cNvPicPr preferRelativeResize="0"/>
          <p:nvPr/>
        </p:nvPicPr>
        <p:blipFill>
          <a:blip r:embed="rId4">
            <a:alphaModFix/>
          </a:blip>
          <a:stretch>
            <a:fillRect/>
          </a:stretch>
        </p:blipFill>
        <p:spPr>
          <a:xfrm>
            <a:off x="311700" y="1031276"/>
            <a:ext cx="2805247" cy="948913"/>
          </a:xfrm>
          <a:prstGeom prst="rect">
            <a:avLst/>
          </a:prstGeom>
          <a:noFill/>
          <a:ln>
            <a:noFill/>
          </a:ln>
        </p:spPr>
      </p:pic>
      <p:pic>
        <p:nvPicPr>
          <p:cNvPr id="132" name="Google Shape;132;p20"/>
          <p:cNvPicPr preferRelativeResize="0"/>
          <p:nvPr/>
        </p:nvPicPr>
        <p:blipFill>
          <a:blip r:embed="rId5">
            <a:alphaModFix/>
          </a:blip>
          <a:stretch>
            <a:fillRect/>
          </a:stretch>
        </p:blipFill>
        <p:spPr>
          <a:xfrm>
            <a:off x="7608825" y="2868443"/>
            <a:ext cx="1535175" cy="1554346"/>
          </a:xfrm>
          <a:prstGeom prst="rect">
            <a:avLst/>
          </a:prstGeom>
          <a:noFill/>
          <a:ln>
            <a:noFill/>
          </a:ln>
        </p:spPr>
      </p:pic>
      <p:pic>
        <p:nvPicPr>
          <p:cNvPr id="133" name="Google Shape;133;p20"/>
          <p:cNvPicPr preferRelativeResize="0"/>
          <p:nvPr/>
        </p:nvPicPr>
        <p:blipFill rotWithShape="1">
          <a:blip r:embed="rId6">
            <a:alphaModFix/>
          </a:blip>
          <a:srcRect b="28249" l="0" r="0" t="18408"/>
          <a:stretch/>
        </p:blipFill>
        <p:spPr>
          <a:xfrm>
            <a:off x="3708375" y="445025"/>
            <a:ext cx="2805250" cy="997570"/>
          </a:xfrm>
          <a:prstGeom prst="rect">
            <a:avLst/>
          </a:prstGeom>
          <a:noFill/>
          <a:ln>
            <a:noFill/>
          </a:ln>
        </p:spPr>
      </p:pic>
      <p:pic>
        <p:nvPicPr>
          <p:cNvPr id="134" name="Google Shape;134;p20"/>
          <p:cNvPicPr preferRelativeResize="0"/>
          <p:nvPr/>
        </p:nvPicPr>
        <p:blipFill rotWithShape="1">
          <a:blip r:embed="rId7">
            <a:alphaModFix/>
          </a:blip>
          <a:srcRect b="29158" l="0" r="0" t="0"/>
          <a:stretch/>
        </p:blipFill>
        <p:spPr>
          <a:xfrm>
            <a:off x="4862838" y="4106825"/>
            <a:ext cx="2805250" cy="1036683"/>
          </a:xfrm>
          <a:prstGeom prst="rect">
            <a:avLst/>
          </a:prstGeom>
          <a:noFill/>
          <a:ln>
            <a:noFill/>
          </a:ln>
        </p:spPr>
      </p:pic>
      <p:pic>
        <p:nvPicPr>
          <p:cNvPr id="135" name="Google Shape;135;p20"/>
          <p:cNvPicPr preferRelativeResize="0"/>
          <p:nvPr/>
        </p:nvPicPr>
        <p:blipFill rotWithShape="1">
          <a:blip r:embed="rId8">
            <a:alphaModFix/>
          </a:blip>
          <a:srcRect b="8405" l="3709" r="4022" t="57714"/>
          <a:stretch/>
        </p:blipFill>
        <p:spPr>
          <a:xfrm>
            <a:off x="0" y="3484633"/>
            <a:ext cx="4517700" cy="1658866"/>
          </a:xfrm>
          <a:prstGeom prst="rect">
            <a:avLst/>
          </a:prstGeom>
          <a:noFill/>
          <a:ln>
            <a:noFill/>
          </a:ln>
        </p:spPr>
      </p:pic>
      <p:pic>
        <p:nvPicPr>
          <p:cNvPr id="136" name="Google Shape;136;p20"/>
          <p:cNvPicPr preferRelativeResize="0"/>
          <p:nvPr/>
        </p:nvPicPr>
        <p:blipFill>
          <a:blip r:embed="rId9">
            <a:alphaModFix/>
          </a:blip>
          <a:stretch>
            <a:fillRect/>
          </a:stretch>
        </p:blipFill>
        <p:spPr>
          <a:xfrm>
            <a:off x="3708375" y="3265284"/>
            <a:ext cx="3084052" cy="760691"/>
          </a:xfrm>
          <a:prstGeom prst="rect">
            <a:avLst/>
          </a:prstGeom>
          <a:noFill/>
          <a:ln>
            <a:noFill/>
          </a:ln>
        </p:spPr>
      </p:pic>
      <p:pic>
        <p:nvPicPr>
          <p:cNvPr id="137" name="Google Shape;137;p20"/>
          <p:cNvPicPr preferRelativeResize="0"/>
          <p:nvPr/>
        </p:nvPicPr>
        <p:blipFill>
          <a:blip r:embed="rId10">
            <a:alphaModFix/>
          </a:blip>
          <a:stretch>
            <a:fillRect/>
          </a:stretch>
        </p:blipFill>
        <p:spPr>
          <a:xfrm>
            <a:off x="1867300" y="2208925"/>
            <a:ext cx="2535638" cy="827625"/>
          </a:xfrm>
          <a:prstGeom prst="rect">
            <a:avLst/>
          </a:prstGeom>
          <a:noFill/>
          <a:ln>
            <a:noFill/>
          </a:ln>
        </p:spPr>
      </p:pic>
      <p:pic>
        <p:nvPicPr>
          <p:cNvPr id="138" name="Google Shape;138;p20"/>
          <p:cNvPicPr preferRelativeResize="0"/>
          <p:nvPr/>
        </p:nvPicPr>
        <p:blipFill>
          <a:blip r:embed="rId11">
            <a:alphaModFix/>
          </a:blip>
          <a:stretch>
            <a:fillRect/>
          </a:stretch>
        </p:blipFill>
        <p:spPr>
          <a:xfrm>
            <a:off x="139575" y="2318600"/>
            <a:ext cx="1434025" cy="1434025"/>
          </a:xfrm>
          <a:prstGeom prst="rect">
            <a:avLst/>
          </a:prstGeom>
          <a:noFill/>
          <a:ln>
            <a:noFill/>
          </a:ln>
        </p:spPr>
      </p:pic>
      <p:pic>
        <p:nvPicPr>
          <p:cNvPr id="139" name="Google Shape;139;p20"/>
          <p:cNvPicPr preferRelativeResize="0"/>
          <p:nvPr/>
        </p:nvPicPr>
        <p:blipFill rotWithShape="1">
          <a:blip r:embed="rId12">
            <a:alphaModFix/>
          </a:blip>
          <a:srcRect b="20186" l="4734" r="0" t="9232"/>
          <a:stretch/>
        </p:blipFill>
        <p:spPr>
          <a:xfrm>
            <a:off x="4985375" y="1811325"/>
            <a:ext cx="2623449" cy="10852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3" name="Shape 143"/>
        <p:cNvGrpSpPr/>
        <p:nvPr/>
      </p:nvGrpSpPr>
      <p:grpSpPr>
        <a:xfrm>
          <a:off x="0" y="0"/>
          <a:ext cx="0" cy="0"/>
          <a:chOff x="0" y="0"/>
          <a:chExt cx="0" cy="0"/>
        </a:xfrm>
      </p:grpSpPr>
      <p:sp>
        <p:nvSpPr>
          <p:cNvPr id="144" name="Google Shape;144;p21"/>
          <p:cNvSpPr txBox="1"/>
          <p:nvPr>
            <p:ph type="title"/>
          </p:nvPr>
        </p:nvSpPr>
        <p:spPr>
          <a:xfrm>
            <a:off x="311700" y="445025"/>
            <a:ext cx="8520600" cy="572700"/>
          </a:xfrm>
          <a:prstGeom prst="rect">
            <a:avLst/>
          </a:prstGeom>
          <a:noFill/>
          <a:ln>
            <a:noFill/>
          </a:ln>
        </p:spPr>
        <p:txBody>
          <a:bodyPr anchorCtr="0" anchor="t" bIns="32750" lIns="32750" spcFirstLastPara="1" rIns="32750" wrap="square" tIns="32750">
            <a:noAutofit/>
          </a:bodyPr>
          <a:lstStyle/>
          <a:p>
            <a:pPr indent="0" lvl="0" marL="0" marR="0" rtl="0" algn="l">
              <a:lnSpc>
                <a:spcPct val="80000"/>
              </a:lnSpc>
              <a:spcBef>
                <a:spcPts val="0"/>
              </a:spcBef>
              <a:spcAft>
                <a:spcPts val="0"/>
              </a:spcAft>
              <a:buClr>
                <a:srgbClr val="E7253A"/>
              </a:buClr>
              <a:buSzPts val="3100"/>
              <a:buFont typeface="Arial"/>
              <a:buNone/>
            </a:pPr>
            <a:r>
              <a:rPr lang="en" sz="2400"/>
              <a:t>BUSINESS MODEL</a:t>
            </a:r>
            <a:endParaRPr i="1" sz="2400">
              <a:solidFill>
                <a:srgbClr val="E7253A"/>
              </a:solidFill>
            </a:endParaRPr>
          </a:p>
        </p:txBody>
      </p:sp>
      <p:pic>
        <p:nvPicPr>
          <p:cNvPr id="145" name="Google Shape;145;p21"/>
          <p:cNvPicPr preferRelativeResize="0"/>
          <p:nvPr/>
        </p:nvPicPr>
        <p:blipFill rotWithShape="1">
          <a:blip r:embed="rId3">
            <a:alphaModFix/>
          </a:blip>
          <a:srcRect b="8405" l="3709" r="4022" t="57714"/>
          <a:stretch/>
        </p:blipFill>
        <p:spPr>
          <a:xfrm>
            <a:off x="0" y="3484633"/>
            <a:ext cx="4517700" cy="1658866"/>
          </a:xfrm>
          <a:prstGeom prst="rect">
            <a:avLst/>
          </a:prstGeom>
          <a:noFill/>
          <a:ln>
            <a:noFill/>
          </a:ln>
        </p:spPr>
      </p:pic>
      <p:grpSp>
        <p:nvGrpSpPr>
          <p:cNvPr id="146" name="Google Shape;146;p21"/>
          <p:cNvGrpSpPr/>
          <p:nvPr/>
        </p:nvGrpSpPr>
        <p:grpSpPr>
          <a:xfrm>
            <a:off x="5408100" y="2234575"/>
            <a:ext cx="2031050" cy="1956300"/>
            <a:chOff x="4303296" y="2158374"/>
            <a:chExt cx="1889700" cy="1956300"/>
          </a:xfrm>
        </p:grpSpPr>
        <p:sp>
          <p:nvSpPr>
            <p:cNvPr id="147" name="Google Shape;147;p21"/>
            <p:cNvSpPr/>
            <p:nvPr/>
          </p:nvSpPr>
          <p:spPr>
            <a:xfrm>
              <a:off x="4303296" y="2158374"/>
              <a:ext cx="1889700" cy="1956300"/>
            </a:xfrm>
            <a:prstGeom prst="ellipse">
              <a:avLst/>
            </a:prstGeom>
            <a:solidFill>
              <a:srgbClr val="B02B20"/>
            </a:solidFill>
            <a:ln cap="flat" cmpd="sng" w="28575">
              <a:solidFill>
                <a:srgbClr val="EDA2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txBox="1"/>
            <p:nvPr/>
          </p:nvSpPr>
          <p:spPr>
            <a:xfrm>
              <a:off x="4495797" y="2937024"/>
              <a:ext cx="1697100" cy="57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900">
                  <a:solidFill>
                    <a:srgbClr val="FFFFFF"/>
                  </a:solidFill>
                  <a:latin typeface="Roboto"/>
                  <a:ea typeface="Roboto"/>
                  <a:cs typeface="Roboto"/>
                  <a:sym typeface="Roboto"/>
                </a:rPr>
                <a:t>Advertisement Revenue</a:t>
              </a:r>
              <a:endParaRPr sz="1100">
                <a:solidFill>
                  <a:srgbClr val="FFFFFF"/>
                </a:solidFill>
                <a:latin typeface="Roboto"/>
                <a:ea typeface="Roboto"/>
                <a:cs typeface="Roboto"/>
                <a:sym typeface="Roboto"/>
              </a:endParaRPr>
            </a:p>
          </p:txBody>
        </p:sp>
      </p:grpSp>
      <p:grpSp>
        <p:nvGrpSpPr>
          <p:cNvPr id="149" name="Google Shape;149;p21"/>
          <p:cNvGrpSpPr/>
          <p:nvPr/>
        </p:nvGrpSpPr>
        <p:grpSpPr>
          <a:xfrm>
            <a:off x="3645012" y="2234574"/>
            <a:ext cx="1854000" cy="1854000"/>
            <a:chOff x="2920037" y="2234574"/>
            <a:chExt cx="1854000" cy="1854000"/>
          </a:xfrm>
        </p:grpSpPr>
        <p:sp>
          <p:nvSpPr>
            <p:cNvPr id="150" name="Google Shape;150;p21"/>
            <p:cNvSpPr/>
            <p:nvPr/>
          </p:nvSpPr>
          <p:spPr>
            <a:xfrm>
              <a:off x="2920037" y="2234574"/>
              <a:ext cx="1854000" cy="1854000"/>
            </a:xfrm>
            <a:prstGeom prst="ellipse">
              <a:avLst/>
            </a:prstGeom>
            <a:solidFill>
              <a:srgbClr val="D83729"/>
            </a:solidFill>
            <a:ln cap="flat" cmpd="sng" w="28575">
              <a:solidFill>
                <a:srgbClr val="EDA2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txBox="1"/>
            <p:nvPr/>
          </p:nvSpPr>
          <p:spPr>
            <a:xfrm>
              <a:off x="3200878" y="2917474"/>
              <a:ext cx="1352100" cy="749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900">
                  <a:solidFill>
                    <a:srgbClr val="FFFFFF"/>
                  </a:solidFill>
                  <a:latin typeface="Roboto"/>
                  <a:ea typeface="Roboto"/>
                  <a:cs typeface="Roboto"/>
                  <a:sym typeface="Roboto"/>
                </a:rPr>
                <a:t>Event</a:t>
              </a:r>
              <a:endParaRPr b="1" sz="19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b="1" lang="en" sz="1900">
                  <a:solidFill>
                    <a:srgbClr val="FFFFFF"/>
                  </a:solidFill>
                  <a:latin typeface="Roboto"/>
                  <a:ea typeface="Roboto"/>
                  <a:cs typeface="Roboto"/>
                  <a:sym typeface="Roboto"/>
                </a:rPr>
                <a:t>Booking</a:t>
              </a:r>
              <a:endParaRPr sz="1100">
                <a:solidFill>
                  <a:srgbClr val="FFFFFF"/>
                </a:solidFill>
                <a:latin typeface="Roboto"/>
                <a:ea typeface="Roboto"/>
                <a:cs typeface="Roboto"/>
                <a:sym typeface="Roboto"/>
              </a:endParaRPr>
            </a:p>
          </p:txBody>
        </p:sp>
      </p:grpSp>
      <p:grpSp>
        <p:nvGrpSpPr>
          <p:cNvPr id="152" name="Google Shape;152;p21"/>
          <p:cNvGrpSpPr/>
          <p:nvPr/>
        </p:nvGrpSpPr>
        <p:grpSpPr>
          <a:xfrm>
            <a:off x="4571994" y="1017714"/>
            <a:ext cx="1854006" cy="1854000"/>
            <a:chOff x="3656844" y="1131139"/>
            <a:chExt cx="1854006" cy="1854000"/>
          </a:xfrm>
        </p:grpSpPr>
        <p:sp>
          <p:nvSpPr>
            <p:cNvPr id="153" name="Google Shape;153;p21"/>
            <p:cNvSpPr/>
            <p:nvPr/>
          </p:nvSpPr>
          <p:spPr>
            <a:xfrm>
              <a:off x="3656844" y="1131139"/>
              <a:ext cx="1854000" cy="1854000"/>
            </a:xfrm>
            <a:prstGeom prst="ellipse">
              <a:avLst/>
            </a:prstGeom>
            <a:solidFill>
              <a:srgbClr val="801F17"/>
            </a:solidFill>
            <a:ln cap="flat" cmpd="sng" w="28575">
              <a:solidFill>
                <a:srgbClr val="EDA2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txBox="1"/>
            <p:nvPr/>
          </p:nvSpPr>
          <p:spPr>
            <a:xfrm>
              <a:off x="3872550" y="1588500"/>
              <a:ext cx="1638300" cy="939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900">
                  <a:solidFill>
                    <a:srgbClr val="FFFFFF"/>
                  </a:solidFill>
                  <a:latin typeface="Roboto"/>
                  <a:ea typeface="Roboto"/>
                  <a:cs typeface="Roboto"/>
                  <a:sym typeface="Roboto"/>
                </a:rPr>
                <a:t>Retail</a:t>
              </a:r>
              <a:endParaRPr b="1" sz="19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b="1" lang="en" sz="1900">
                  <a:solidFill>
                    <a:srgbClr val="FFFFFF"/>
                  </a:solidFill>
                  <a:latin typeface="Roboto"/>
                  <a:ea typeface="Roboto"/>
                  <a:cs typeface="Roboto"/>
                  <a:sym typeface="Roboto"/>
                </a:rPr>
                <a:t>Partnership</a:t>
              </a:r>
              <a:endParaRPr b="1" sz="1900">
                <a:solidFill>
                  <a:srgbClr val="FFFFFF"/>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8" name="Shape 158"/>
        <p:cNvGrpSpPr/>
        <p:nvPr/>
      </p:nvGrpSpPr>
      <p:grpSpPr>
        <a:xfrm>
          <a:off x="0" y="0"/>
          <a:ext cx="0" cy="0"/>
          <a:chOff x="0" y="0"/>
          <a:chExt cx="0" cy="0"/>
        </a:xfrm>
      </p:grpSpPr>
      <p:sp>
        <p:nvSpPr>
          <p:cNvPr id="159" name="Google Shape;159;p22"/>
          <p:cNvSpPr txBox="1"/>
          <p:nvPr>
            <p:ph type="title"/>
          </p:nvPr>
        </p:nvSpPr>
        <p:spPr>
          <a:xfrm>
            <a:off x="311700" y="445025"/>
            <a:ext cx="8520600" cy="572700"/>
          </a:xfrm>
          <a:prstGeom prst="rect">
            <a:avLst/>
          </a:prstGeom>
          <a:noFill/>
          <a:ln>
            <a:noFill/>
          </a:ln>
        </p:spPr>
        <p:txBody>
          <a:bodyPr anchorCtr="0" anchor="t" bIns="32750" lIns="32750" spcFirstLastPara="1" rIns="32750" wrap="square" tIns="32750">
            <a:noAutofit/>
          </a:bodyPr>
          <a:lstStyle/>
          <a:p>
            <a:pPr indent="0" lvl="0" marL="0" marR="0" rtl="0" algn="l">
              <a:lnSpc>
                <a:spcPct val="80000"/>
              </a:lnSpc>
              <a:spcBef>
                <a:spcPts val="0"/>
              </a:spcBef>
              <a:spcAft>
                <a:spcPts val="0"/>
              </a:spcAft>
              <a:buClr>
                <a:srgbClr val="E7253A"/>
              </a:buClr>
              <a:buSzPts val="3100"/>
              <a:buFont typeface="Arial"/>
              <a:buNone/>
            </a:pPr>
            <a:r>
              <a:rPr b="0" i="0" lang="en" sz="2400" u="none" cap="none" strike="noStrike">
                <a:latin typeface="Arial"/>
                <a:ea typeface="Arial"/>
                <a:cs typeface="Arial"/>
                <a:sym typeface="Arial"/>
              </a:rPr>
              <a:t>COM</a:t>
            </a:r>
            <a:r>
              <a:rPr lang="en" sz="2400"/>
              <a:t>PETITIO</a:t>
            </a:r>
            <a:r>
              <a:rPr b="0" i="0" lang="en" sz="2400" u="none" cap="none" strike="noStrike">
                <a:latin typeface="Arial"/>
                <a:ea typeface="Arial"/>
                <a:cs typeface="Arial"/>
                <a:sym typeface="Arial"/>
              </a:rPr>
              <a:t>N</a:t>
            </a:r>
            <a:endParaRPr sz="2400"/>
          </a:p>
        </p:txBody>
      </p:sp>
      <p:pic>
        <p:nvPicPr>
          <p:cNvPr id="160" name="Google Shape;160;p22"/>
          <p:cNvPicPr preferRelativeResize="0"/>
          <p:nvPr/>
        </p:nvPicPr>
        <p:blipFill>
          <a:blip r:embed="rId3">
            <a:alphaModFix/>
          </a:blip>
          <a:stretch>
            <a:fillRect/>
          </a:stretch>
        </p:blipFill>
        <p:spPr>
          <a:xfrm>
            <a:off x="972850" y="1385988"/>
            <a:ext cx="2395580" cy="1341525"/>
          </a:xfrm>
          <a:prstGeom prst="rect">
            <a:avLst/>
          </a:prstGeom>
          <a:noFill/>
          <a:ln>
            <a:noFill/>
          </a:ln>
        </p:spPr>
      </p:pic>
      <p:pic>
        <p:nvPicPr>
          <p:cNvPr id="161" name="Google Shape;161;p22"/>
          <p:cNvPicPr preferRelativeResize="0"/>
          <p:nvPr/>
        </p:nvPicPr>
        <p:blipFill>
          <a:blip r:embed="rId4">
            <a:alphaModFix/>
          </a:blip>
          <a:stretch>
            <a:fillRect/>
          </a:stretch>
        </p:blipFill>
        <p:spPr>
          <a:xfrm>
            <a:off x="4572000" y="1451913"/>
            <a:ext cx="3790950" cy="1209675"/>
          </a:xfrm>
          <a:prstGeom prst="rect">
            <a:avLst/>
          </a:prstGeom>
          <a:noFill/>
          <a:ln>
            <a:noFill/>
          </a:ln>
        </p:spPr>
      </p:pic>
      <p:pic>
        <p:nvPicPr>
          <p:cNvPr id="162" name="Google Shape;162;p22"/>
          <p:cNvPicPr preferRelativeResize="0"/>
          <p:nvPr/>
        </p:nvPicPr>
        <p:blipFill rotWithShape="1">
          <a:blip r:embed="rId5">
            <a:alphaModFix/>
          </a:blip>
          <a:srcRect b="24259" l="0" r="0" t="0"/>
          <a:stretch/>
        </p:blipFill>
        <p:spPr>
          <a:xfrm>
            <a:off x="6258025" y="2818225"/>
            <a:ext cx="1600200" cy="2164300"/>
          </a:xfrm>
          <a:prstGeom prst="rect">
            <a:avLst/>
          </a:prstGeom>
          <a:noFill/>
          <a:ln>
            <a:noFill/>
          </a:ln>
        </p:spPr>
      </p:pic>
      <p:pic>
        <p:nvPicPr>
          <p:cNvPr id="163" name="Google Shape;163;p22"/>
          <p:cNvPicPr preferRelativeResize="0"/>
          <p:nvPr/>
        </p:nvPicPr>
        <p:blipFill rotWithShape="1">
          <a:blip r:embed="rId6">
            <a:alphaModFix/>
          </a:blip>
          <a:srcRect b="8405" l="3709" r="4022" t="57714"/>
          <a:stretch/>
        </p:blipFill>
        <p:spPr>
          <a:xfrm>
            <a:off x="0" y="3484633"/>
            <a:ext cx="4517700" cy="16588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